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3" r:id="rId27"/>
    <p:sldId id="285" r:id="rId28"/>
    <p:sldId id="284" r:id="rId29"/>
  </p:sldIdLst>
  <p:sldSz cx="9144000" cy="5143500" type="screen16x9"/>
  <p:notesSz cx="6858000" cy="9144000"/>
  <p:embeddedFontLst>
    <p:embeddedFont>
      <p:font typeface="Bebas Neue" panose="020B0604020202020204" pitchFamily="34" charset="0"/>
      <p:regular r:id="rId31"/>
    </p:embeddedFont>
    <p:embeddedFont>
      <p:font typeface="Paytone One" panose="020B0604020202020204" charset="0"/>
      <p:regular r:id="rId32"/>
    </p:embeddedFont>
    <p:embeddedFont>
      <p:font typeface="Questrial" pitchFamily="2" charset="0"/>
      <p:regular r:id="rId33"/>
    </p:embeddedFont>
    <p:embeddedFont>
      <p:font typeface="Roboto Slab Light"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d7f5b5f13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d7f5b5f13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b8ad8aa3d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b8ad8aa3d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b8f064b1ff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b8f064b1ff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b8f064b1ff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b8f064b1ff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d7f5b5f13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d7f5b5f13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d7f5b5f13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d7f5b5f13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d7f5b5f13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d7f5b5f13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d7f5b5f13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d7f5b5f13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d7f5b5f134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d7f5b5f13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d7f5b5f13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d7f5b5f13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b8f66849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b8f66849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d7f89b4b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d7f89b4b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d7f5b5f13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d7f5b5f13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d7f89b4b0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d7f89b4b0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d7f89b4b0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d7f89b4b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d7f89b4b0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d7f89b4b0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d7f89b4b0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d7f89b4b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d7f89b4b0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d7f89b4b0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d7f89b4b0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d7f89b4b0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361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d7f89b4b0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d7f89b4b0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b8ad8aa3d3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b8ad8aa3d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b8ad8aa3d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b8ad8aa3d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b8ad8aa3d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b8ad8aa3d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b8ad8aa3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b8ad8aa3d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8ad8aa3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d7f5b5f13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d7f5b5f13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d7f5b5f13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d7f5b5f13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14"/>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14"/>
          <p:cNvSpPr txBox="1">
            <a:spLocks noGrp="1"/>
          </p:cNvSpPr>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a:spLocks noGrp="1"/>
          </p:cNvSpPr>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15"/>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2" name="Google Shape;442;p15"/>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6"/>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6" name="Google Shape;446;p16"/>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0"/>
        <p:cNvGrpSpPr/>
        <p:nvPr/>
      </p:nvGrpSpPr>
      <p:grpSpPr>
        <a:xfrm>
          <a:off x="0" y="0"/>
          <a:ext cx="0" cy="0"/>
          <a:chOff x="0" y="0"/>
          <a:chExt cx="0" cy="0"/>
        </a:xfrm>
      </p:grpSpPr>
      <p:sp>
        <p:nvSpPr>
          <p:cNvPr id="531" name="Google Shape;5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644"/>
        <p:cNvGrpSpPr/>
        <p:nvPr/>
      </p:nvGrpSpPr>
      <p:grpSpPr>
        <a:xfrm>
          <a:off x="0" y="0"/>
          <a:ext cx="0" cy="0"/>
          <a:chOff x="0" y="0"/>
          <a:chExt cx="0" cy="0"/>
        </a:xfrm>
      </p:grpSpPr>
      <p:sp>
        <p:nvSpPr>
          <p:cNvPr id="645" name="Google Shape;6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2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5" name="Google Shape;705;p24"/>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4"/>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7" name="Google Shape;707;p24"/>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24"/>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9" name="Google Shape;709;p24"/>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36"/>
        <p:cNvGrpSpPr/>
        <p:nvPr/>
      </p:nvGrpSpPr>
      <p:grpSpPr>
        <a:xfrm>
          <a:off x="0" y="0"/>
          <a:ext cx="0" cy="0"/>
          <a:chOff x="0" y="0"/>
          <a:chExt cx="0" cy="0"/>
        </a:xfrm>
      </p:grpSpPr>
      <p:sp>
        <p:nvSpPr>
          <p:cNvPr id="737" name="Google Shape;73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8" name="Google Shape;738;p25"/>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25"/>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25"/>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25"/>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25"/>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25"/>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25"/>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25"/>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25"/>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7" name="Google Shape;747;p25"/>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8" name="Google Shape;748;p25"/>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5"/>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a:spLocks noGrp="1"/>
          </p:cNvSpPr>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26"/>
          <p:cNvSpPr txBox="1">
            <a:spLocks noGrp="1"/>
          </p:cNvSpPr>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26"/>
          <p:cNvSpPr txBox="1">
            <a:spLocks noGrp="1"/>
          </p:cNvSpPr>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4"/>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6" name="Google Shape;156;p5"/>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7" name="Google Shape;157;p5"/>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5"/>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9"/>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www.cryptorelief.in"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0"/>
          <p:cNvSpPr txBox="1">
            <a:spLocks noGrp="1"/>
          </p:cNvSpPr>
          <p:nvPr>
            <p:ph type="ctrTitle"/>
          </p:nvPr>
        </p:nvSpPr>
        <p:spPr>
          <a:xfrm>
            <a:off x="711900" y="567933"/>
            <a:ext cx="6196200"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err="1"/>
              <a:t>CrowdFunding</a:t>
            </a:r>
            <a:endParaRPr dirty="0"/>
          </a:p>
        </p:txBody>
      </p:sp>
      <p:sp>
        <p:nvSpPr>
          <p:cNvPr id="979" name="Google Shape;979;p30"/>
          <p:cNvSpPr txBox="1">
            <a:spLocks noGrp="1"/>
          </p:cNvSpPr>
          <p:nvPr>
            <p:ph type="subTitle" idx="1"/>
          </p:nvPr>
        </p:nvSpPr>
        <p:spPr>
          <a:xfrm>
            <a:off x="711900" y="1623302"/>
            <a:ext cx="61962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Crowdfunding Platform powered by Blockchain</a:t>
            </a:r>
            <a:endParaRPr/>
          </a:p>
        </p:txBody>
      </p:sp>
      <p:sp>
        <p:nvSpPr>
          <p:cNvPr id="980" name="Google Shape;980;p30"/>
          <p:cNvSpPr txBox="1">
            <a:spLocks noGrp="1"/>
          </p:cNvSpPr>
          <p:nvPr>
            <p:ph type="title" idx="4294967295"/>
          </p:nvPr>
        </p:nvSpPr>
        <p:spPr>
          <a:xfrm>
            <a:off x="711895" y="2202903"/>
            <a:ext cx="2723400" cy="5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Presented by : </a:t>
            </a:r>
            <a:endParaRPr/>
          </a:p>
        </p:txBody>
      </p:sp>
      <p:sp>
        <p:nvSpPr>
          <p:cNvPr id="981" name="Google Shape;981;p30"/>
          <p:cNvSpPr txBox="1">
            <a:spLocks noGrp="1"/>
          </p:cNvSpPr>
          <p:nvPr>
            <p:ph type="subTitle" idx="4294967295"/>
          </p:nvPr>
        </p:nvSpPr>
        <p:spPr>
          <a:xfrm>
            <a:off x="711900" y="2773528"/>
            <a:ext cx="4140994" cy="19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Ajay Singh Dhillon (20196303119)</a:t>
            </a:r>
            <a:endParaRPr dirty="0"/>
          </a:p>
          <a:p>
            <a:pPr marL="0" lvl="0" indent="0" algn="l" rtl="0">
              <a:spcBef>
                <a:spcPts val="1600"/>
              </a:spcBef>
              <a:spcAft>
                <a:spcPts val="0"/>
              </a:spcAft>
              <a:buNone/>
            </a:pPr>
            <a:r>
              <a:rPr lang="en" dirty="0"/>
              <a:t>Himanshu Mittal (20796303119)</a:t>
            </a:r>
            <a:endParaRPr dirty="0"/>
          </a:p>
          <a:p>
            <a:pPr marL="0" indent="0">
              <a:spcBef>
                <a:spcPts val="1600"/>
              </a:spcBef>
              <a:buNone/>
            </a:pPr>
            <a:r>
              <a:rPr lang="en-IN" dirty="0"/>
              <a:t>Gaurav Raghav </a:t>
            </a:r>
            <a:r>
              <a:rPr lang="en" dirty="0"/>
              <a:t>(20896303119)</a:t>
            </a: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grpSp>
        <p:nvGrpSpPr>
          <p:cNvPr id="982" name="Google Shape;982;p30"/>
          <p:cNvGrpSpPr/>
          <p:nvPr/>
        </p:nvGrpSpPr>
        <p:grpSpPr>
          <a:xfrm>
            <a:off x="4643384" y="2770024"/>
            <a:ext cx="1807353" cy="1690460"/>
            <a:chOff x="-4118225" y="3990475"/>
            <a:chExt cx="292225" cy="273325"/>
          </a:xfrm>
        </p:grpSpPr>
        <p:sp>
          <p:nvSpPr>
            <p:cNvPr id="983" name="Google Shape;983;p3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81;p30">
            <a:extLst>
              <a:ext uri="{FF2B5EF4-FFF2-40B4-BE49-F238E27FC236}">
                <a16:creationId xmlns:a16="http://schemas.microsoft.com/office/drawing/2014/main" id="{BB9C46D3-85BD-F4FD-F9B3-C5C1D260EC0B}"/>
              </a:ext>
            </a:extLst>
          </p:cNvPr>
          <p:cNvSpPr txBox="1">
            <a:spLocks/>
          </p:cNvSpPr>
          <p:nvPr/>
        </p:nvSpPr>
        <p:spPr>
          <a:xfrm>
            <a:off x="6231486" y="4039297"/>
            <a:ext cx="2799943" cy="753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Questrial"/>
              <a:buChar char="●"/>
              <a:defRPr sz="1800" b="0" i="0" u="none" strike="noStrike" cap="none">
                <a:solidFill>
                  <a:schemeClr val="accent2"/>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5pPr>
            <a:lvl6pPr marL="2743200" marR="0" lvl="5"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accent2"/>
              </a:buClr>
              <a:buSzPts val="1400"/>
              <a:buFont typeface="Questrial"/>
              <a:buChar char="■"/>
              <a:defRPr sz="1400" b="0" i="0" u="none" strike="noStrike" cap="none">
                <a:solidFill>
                  <a:schemeClr val="accent2"/>
                </a:solidFill>
                <a:latin typeface="Questrial"/>
                <a:ea typeface="Questrial"/>
                <a:cs typeface="Questrial"/>
                <a:sym typeface="Questrial"/>
              </a:defRPr>
            </a:lvl9pPr>
          </a:lstStyle>
          <a:p>
            <a:pPr marL="0" indent="0">
              <a:buFont typeface="Questrial"/>
              <a:buNone/>
            </a:pPr>
            <a:r>
              <a:rPr lang="en-IN" dirty="0"/>
              <a:t>Guided by : </a:t>
            </a:r>
          </a:p>
          <a:p>
            <a:pPr marL="0" indent="0">
              <a:buFont typeface="Questrial"/>
              <a:buNone/>
            </a:pPr>
            <a:r>
              <a:rPr lang="en-IN" dirty="0"/>
              <a:t>                   </a:t>
            </a:r>
            <a:r>
              <a:rPr lang="en-IN" dirty="0" err="1"/>
              <a:t>Dr.</a:t>
            </a:r>
            <a:r>
              <a:rPr lang="en-IN" dirty="0"/>
              <a:t> </a:t>
            </a:r>
            <a:r>
              <a:rPr lang="en-IN" dirty="0" err="1"/>
              <a:t>Tripti</a:t>
            </a:r>
            <a:r>
              <a:rPr lang="en-IN" dirty="0"/>
              <a:t> </a:t>
            </a:r>
            <a:r>
              <a:rPr lang="en-IN" dirty="0" err="1"/>
              <a:t>Rathee</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39"/>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Identifying stakeholders</a:t>
            </a:r>
            <a:endParaRPr/>
          </a:p>
        </p:txBody>
      </p:sp>
      <p:sp>
        <p:nvSpPr>
          <p:cNvPr id="1094" name="Google Shape;1094;p39"/>
          <p:cNvSpPr txBox="1">
            <a:spLocks noGrp="1"/>
          </p:cNvSpPr>
          <p:nvPr>
            <p:ph type="subTitle" idx="1"/>
          </p:nvPr>
        </p:nvSpPr>
        <p:spPr>
          <a:xfrm>
            <a:off x="1602450" y="1999350"/>
            <a:ext cx="5939100" cy="2158200"/>
          </a:xfrm>
          <a:prstGeom prst="rect">
            <a:avLst/>
          </a:prstGeom>
        </p:spPr>
        <p:txBody>
          <a:bodyPr spcFirstLastPara="1" wrap="square" lIns="91425" tIns="91425" rIns="91425" bIns="91425" anchor="ctr" anchorCtr="0">
            <a:normAutofit/>
          </a:bodyPr>
          <a:lstStyle/>
          <a:p>
            <a:pPr marL="0" lvl="0" indent="0" algn="l" rtl="0">
              <a:lnSpc>
                <a:spcPct val="150000"/>
              </a:lnSpc>
              <a:spcBef>
                <a:spcPts val="0"/>
              </a:spcBef>
              <a:spcAft>
                <a:spcPts val="0"/>
              </a:spcAft>
              <a:buNone/>
            </a:pPr>
            <a:r>
              <a:rPr lang="en" sz="1400" dirty="0"/>
              <a:t>The stakeholders can be divided into two parts: </a:t>
            </a:r>
            <a:endParaRPr sz="1400" dirty="0"/>
          </a:p>
          <a:p>
            <a:pPr marL="457200" lvl="0" indent="-308610" algn="l" rtl="0">
              <a:lnSpc>
                <a:spcPct val="150000"/>
              </a:lnSpc>
              <a:spcBef>
                <a:spcPts val="0"/>
              </a:spcBef>
              <a:spcAft>
                <a:spcPts val="0"/>
              </a:spcAft>
              <a:buSzPct val="100000"/>
              <a:buChar char="●"/>
            </a:pPr>
            <a:r>
              <a:rPr lang="en" sz="1400" b="1" dirty="0"/>
              <a:t>Campaign Creators : </a:t>
            </a:r>
            <a:r>
              <a:rPr lang="en" sz="1400" dirty="0"/>
              <a:t>These are the users who have created a Campaign.</a:t>
            </a:r>
            <a:endParaRPr sz="1400" dirty="0"/>
          </a:p>
          <a:p>
            <a:pPr lvl="0" indent="-308610">
              <a:lnSpc>
                <a:spcPct val="150000"/>
              </a:lnSpc>
              <a:buSzPct val="100000"/>
              <a:buChar char="●"/>
            </a:pPr>
            <a:r>
              <a:rPr lang="en" sz="1400" b="1" dirty="0"/>
              <a:t>Contributors : </a:t>
            </a:r>
            <a:r>
              <a:rPr lang="en" sz="1400" dirty="0"/>
              <a:t>Contributors are the users who contribute more than the Minimum Contribution and fund the campaigns. </a:t>
            </a:r>
            <a:endParaRPr sz="1400" dirty="0"/>
          </a:p>
          <a:p>
            <a:pPr marL="0" lvl="0" indent="0" algn="l" rtl="0">
              <a:lnSpc>
                <a:spcPct val="150000"/>
              </a:lnSpc>
              <a:spcBef>
                <a:spcPts val="0"/>
              </a:spcBef>
              <a:spcAft>
                <a:spcPts val="0"/>
              </a:spcAft>
              <a:buNone/>
            </a:pPr>
            <a:endParaRPr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Solution</a:t>
            </a:r>
            <a:endParaRPr/>
          </a:p>
        </p:txBody>
      </p:sp>
      <p:sp>
        <p:nvSpPr>
          <p:cNvPr id="1100" name="Google Shape;1100;p40"/>
          <p:cNvSpPr txBox="1">
            <a:spLocks noGrp="1"/>
          </p:cNvSpPr>
          <p:nvPr>
            <p:ph type="body" idx="1"/>
          </p:nvPr>
        </p:nvSpPr>
        <p:spPr>
          <a:xfrm>
            <a:off x="1285875" y="1275150"/>
            <a:ext cx="6536400" cy="3032400"/>
          </a:xfrm>
          <a:prstGeom prst="rect">
            <a:avLst/>
          </a:prstGeom>
        </p:spPr>
        <p:txBody>
          <a:bodyPr spcFirstLastPara="1" wrap="square" lIns="91425" tIns="91425" rIns="91425" bIns="91425" anchor="ctr" anchorCtr="0">
            <a:normAutofit lnSpcReduction="10000"/>
          </a:bodyPr>
          <a:lstStyle/>
          <a:p>
            <a:pPr marL="457200" lvl="0" indent="-317500" algn="l" rtl="0">
              <a:spcBef>
                <a:spcPts val="0"/>
              </a:spcBef>
              <a:spcAft>
                <a:spcPts val="0"/>
              </a:spcAft>
              <a:buSzPts val="1400"/>
              <a:buFont typeface="Questrial"/>
              <a:buChar char="●"/>
            </a:pPr>
            <a:r>
              <a:rPr lang="en" dirty="0"/>
              <a:t>Any web based application is a centralized application which means that anything we do on the platform is managed by a server which is owned by a single company.</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Font typeface="Questrial"/>
              <a:buChar char="●"/>
            </a:pPr>
            <a:r>
              <a:rPr lang="en" dirty="0"/>
              <a:t>We propose a Decentralized Application powered by Ethereum Blockchain, where all the information about campaigns, contributions, withdrawal and funds are kept on a Blockchain Network, visible to all and decentralized. This means the funds and transactions are visible to and stored at every node on the blockchain, and prevents the data from being stored in a centralized server, single location.</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Font typeface="Questrial"/>
              <a:buChar char="●"/>
            </a:pPr>
            <a:r>
              <a:rPr lang="en" dirty="0"/>
              <a:t>Hence not letting the money get into the hands of anyone and eliminating every possibility of it getting misused — an elegant and logical solution to the problem in hand.</a:t>
            </a:r>
            <a:endParaRPr dirty="0"/>
          </a:p>
          <a:p>
            <a:pPr marL="45720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1"/>
          <p:cNvSpPr txBox="1">
            <a:spLocks noGrp="1"/>
          </p:cNvSpPr>
          <p:nvPr>
            <p:ph type="title"/>
          </p:nvPr>
        </p:nvSpPr>
        <p:spPr>
          <a:xfrm>
            <a:off x="713225" y="3966775"/>
            <a:ext cx="7717500" cy="6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Following are the proposed features</a:t>
            </a:r>
            <a:endParaRPr/>
          </a:p>
        </p:txBody>
      </p:sp>
      <p:grpSp>
        <p:nvGrpSpPr>
          <p:cNvPr id="1106" name="Google Shape;1106;p41"/>
          <p:cNvGrpSpPr/>
          <p:nvPr/>
        </p:nvGrpSpPr>
        <p:grpSpPr>
          <a:xfrm>
            <a:off x="2983888" y="744740"/>
            <a:ext cx="3176157" cy="3005411"/>
            <a:chOff x="-1592325" y="3957400"/>
            <a:chExt cx="293025" cy="277275"/>
          </a:xfrm>
        </p:grpSpPr>
        <p:sp>
          <p:nvSpPr>
            <p:cNvPr id="1107" name="Google Shape;1107;p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Feature-1</a:t>
            </a:r>
            <a:endParaRPr/>
          </a:p>
        </p:txBody>
      </p:sp>
      <p:sp>
        <p:nvSpPr>
          <p:cNvPr id="1116" name="Google Shape;1116;p42"/>
          <p:cNvSpPr txBox="1"/>
          <p:nvPr/>
        </p:nvSpPr>
        <p:spPr>
          <a:xfrm flipH="1">
            <a:off x="720075" y="2559125"/>
            <a:ext cx="3098700" cy="1944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Just like Crowdfunding in the real world as well as on other crowdfunding platforms, anyone can create a campaign in a few minutes. The campaign information will be managed by the Ethereum-based smart contract and thus cannot be tampered with.</a:t>
            </a:r>
            <a:endParaRPr>
              <a:solidFill>
                <a:schemeClr val="accent2"/>
              </a:solidFill>
              <a:latin typeface="Questrial"/>
              <a:ea typeface="Questrial"/>
              <a:cs typeface="Questrial"/>
              <a:sym typeface="Questrial"/>
            </a:endParaRPr>
          </a:p>
        </p:txBody>
      </p:sp>
      <p:sp>
        <p:nvSpPr>
          <p:cNvPr id="1117" name="Google Shape;1117;p42"/>
          <p:cNvSpPr txBox="1"/>
          <p:nvPr/>
        </p:nvSpPr>
        <p:spPr>
          <a:xfrm flipH="1">
            <a:off x="720125" y="1789500"/>
            <a:ext cx="2655300" cy="7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Creating Campaign</a:t>
            </a:r>
            <a:endParaRPr sz="2400" b="1">
              <a:solidFill>
                <a:schemeClr val="accent2"/>
              </a:solidFill>
              <a:latin typeface="Paytone One"/>
              <a:ea typeface="Paytone One"/>
              <a:cs typeface="Paytone One"/>
              <a:sym typeface="Paytone One"/>
            </a:endParaRPr>
          </a:p>
        </p:txBody>
      </p:sp>
      <p:pic>
        <p:nvPicPr>
          <p:cNvPr id="6" name="Picture 5"/>
          <p:cNvPicPr/>
          <p:nvPr/>
        </p:nvPicPr>
        <p:blipFill rotWithShape="1">
          <a:blip r:embed="rId3"/>
          <a:srcRect t="10046" r="1396" b="5456"/>
          <a:stretch/>
        </p:blipFill>
        <p:spPr bwMode="auto">
          <a:xfrm>
            <a:off x="3818775" y="1715613"/>
            <a:ext cx="4613774" cy="2563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Feature-2</a:t>
            </a:r>
            <a:endParaRPr/>
          </a:p>
        </p:txBody>
      </p:sp>
      <p:sp>
        <p:nvSpPr>
          <p:cNvPr id="1124" name="Google Shape;1124;p43"/>
          <p:cNvSpPr txBox="1"/>
          <p:nvPr/>
        </p:nvSpPr>
        <p:spPr>
          <a:xfrm flipH="1">
            <a:off x="720075" y="2559125"/>
            <a:ext cx="3098700" cy="1944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Once a campaign has been created, users can share the campaign and anybody can contribute to the campaign. </a:t>
            </a:r>
            <a:r>
              <a:rPr lang="en" b="1">
                <a:solidFill>
                  <a:schemeClr val="accent2"/>
                </a:solidFill>
                <a:latin typeface="Questrial"/>
                <a:ea typeface="Questrial"/>
                <a:cs typeface="Questrial"/>
                <a:sym typeface="Questrial"/>
              </a:rPr>
              <a:t>The funds will go to the address of the campaign and not to the creator of the campaign,</a:t>
            </a:r>
            <a:r>
              <a:rPr lang="en">
                <a:solidFill>
                  <a:schemeClr val="accent2"/>
                </a:solidFill>
                <a:latin typeface="Questrial"/>
                <a:ea typeface="Questrial"/>
                <a:cs typeface="Questrial"/>
                <a:sym typeface="Questrial"/>
              </a:rPr>
              <a:t> thus making the process more efficient and anti-fraudulent.</a:t>
            </a:r>
            <a:endParaRPr>
              <a:solidFill>
                <a:schemeClr val="accent2"/>
              </a:solidFill>
              <a:latin typeface="Questrial"/>
              <a:ea typeface="Questrial"/>
              <a:cs typeface="Questrial"/>
              <a:sym typeface="Questrial"/>
            </a:endParaRPr>
          </a:p>
        </p:txBody>
      </p:sp>
      <p:sp>
        <p:nvSpPr>
          <p:cNvPr id="1125" name="Google Shape;1125;p43"/>
          <p:cNvSpPr txBox="1"/>
          <p:nvPr/>
        </p:nvSpPr>
        <p:spPr>
          <a:xfrm flipH="1">
            <a:off x="720125" y="1789500"/>
            <a:ext cx="2655300" cy="7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Contributing to a Campaign </a:t>
            </a:r>
            <a:endParaRPr sz="2400" b="1">
              <a:solidFill>
                <a:schemeClr val="accent2"/>
              </a:solidFill>
              <a:latin typeface="Paytone One"/>
              <a:ea typeface="Paytone One"/>
              <a:cs typeface="Paytone One"/>
              <a:sym typeface="Paytone One"/>
            </a:endParaRPr>
          </a:p>
        </p:txBody>
      </p:sp>
      <p:pic>
        <p:nvPicPr>
          <p:cNvPr id="6" name="Picture 5"/>
          <p:cNvPicPr/>
          <p:nvPr/>
        </p:nvPicPr>
        <p:blipFill rotWithShape="1">
          <a:blip r:embed="rId3"/>
          <a:srcRect t="10439" b="5850"/>
          <a:stretch/>
        </p:blipFill>
        <p:spPr bwMode="auto">
          <a:xfrm>
            <a:off x="3818775" y="1853636"/>
            <a:ext cx="4699197" cy="25559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Feature-3</a:t>
            </a:r>
            <a:endParaRPr/>
          </a:p>
        </p:txBody>
      </p:sp>
      <p:sp>
        <p:nvSpPr>
          <p:cNvPr id="1132" name="Google Shape;1132;p44"/>
          <p:cNvSpPr txBox="1"/>
          <p:nvPr/>
        </p:nvSpPr>
        <p:spPr>
          <a:xfrm flipH="1">
            <a:off x="720075" y="2559125"/>
            <a:ext cx="3098700" cy="19440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accent2"/>
                </a:solidFill>
                <a:latin typeface="Questrial"/>
                <a:ea typeface="Questrial"/>
                <a:cs typeface="Questrial"/>
                <a:sym typeface="Questrial"/>
              </a:rPr>
              <a:t>The Creator of a Campaign can propose how to use the funds in the form of a Withdrawal Request. Anybody who contributes more than a particular amount is called an approver, and will be able to approve or deny the request.</a:t>
            </a:r>
            <a:endParaRPr>
              <a:solidFill>
                <a:schemeClr val="accent2"/>
              </a:solidFill>
              <a:latin typeface="Questrial"/>
              <a:ea typeface="Questrial"/>
              <a:cs typeface="Questrial"/>
              <a:sym typeface="Questrial"/>
            </a:endParaRPr>
          </a:p>
          <a:p>
            <a:pPr marL="0" lvl="0" indent="0" algn="l" rtl="0">
              <a:spcBef>
                <a:spcPts val="0"/>
              </a:spcBef>
              <a:spcAft>
                <a:spcPts val="0"/>
              </a:spcAft>
              <a:buNone/>
            </a:pPr>
            <a:r>
              <a:rPr lang="en" b="1">
                <a:solidFill>
                  <a:schemeClr val="accent2"/>
                </a:solidFill>
                <a:latin typeface="Questrial"/>
                <a:ea typeface="Questrial"/>
                <a:cs typeface="Questrial"/>
                <a:sym typeface="Questrial"/>
              </a:rPr>
              <a:t>Funds can’t be withdrawn without the approval of 50% approvers.</a:t>
            </a:r>
            <a:endParaRPr b="1">
              <a:solidFill>
                <a:schemeClr val="accent2"/>
              </a:solidFill>
              <a:latin typeface="Questrial"/>
              <a:ea typeface="Questrial"/>
              <a:cs typeface="Questrial"/>
              <a:sym typeface="Questrial"/>
            </a:endParaRPr>
          </a:p>
        </p:txBody>
      </p:sp>
      <p:sp>
        <p:nvSpPr>
          <p:cNvPr id="1133" name="Google Shape;1133;p44"/>
          <p:cNvSpPr txBox="1"/>
          <p:nvPr/>
        </p:nvSpPr>
        <p:spPr>
          <a:xfrm flipH="1">
            <a:off x="720125" y="1789500"/>
            <a:ext cx="2655300" cy="7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Withdrawal of Funds</a:t>
            </a:r>
            <a:endParaRPr sz="2400" b="1">
              <a:solidFill>
                <a:schemeClr val="accent2"/>
              </a:solidFill>
              <a:latin typeface="Paytone One"/>
              <a:ea typeface="Paytone One"/>
              <a:cs typeface="Paytone One"/>
              <a:sym typeface="Paytone One"/>
            </a:endParaRPr>
          </a:p>
        </p:txBody>
      </p:sp>
      <p:pic>
        <p:nvPicPr>
          <p:cNvPr id="6" name="Picture 5"/>
          <p:cNvPicPr/>
          <p:nvPr/>
        </p:nvPicPr>
        <p:blipFill rotWithShape="1">
          <a:blip r:embed="rId3"/>
          <a:srcRect t="10046" r="1617" b="7229"/>
          <a:stretch/>
        </p:blipFill>
        <p:spPr bwMode="auto">
          <a:xfrm>
            <a:off x="3818775" y="1846303"/>
            <a:ext cx="46203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5"/>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txBox="1">
            <a:spLocks noGrp="1"/>
          </p:cNvSpPr>
          <p:nvPr>
            <p:ph type="title"/>
          </p:nvPr>
        </p:nvSpPr>
        <p:spPr>
          <a:xfrm>
            <a:off x="-164250" y="2539950"/>
            <a:ext cx="5010900" cy="1877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Technical Analysis</a:t>
            </a:r>
            <a:endParaRPr/>
          </a:p>
        </p:txBody>
      </p:sp>
      <p:sp>
        <p:nvSpPr>
          <p:cNvPr id="1141" name="Google Shape;1141;p45"/>
          <p:cNvSpPr txBox="1">
            <a:spLocks noGrp="1"/>
          </p:cNvSpPr>
          <p:nvPr>
            <p:ph type="title" idx="2"/>
          </p:nvPr>
        </p:nvSpPr>
        <p:spPr>
          <a:xfrm>
            <a:off x="720000" y="1799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142" name="Google Shape;1142;p45"/>
          <p:cNvSpPr txBox="1">
            <a:spLocks noGrp="1"/>
          </p:cNvSpPr>
          <p:nvPr>
            <p:ph type="subTitle" idx="1"/>
          </p:nvPr>
        </p:nvSpPr>
        <p:spPr>
          <a:xfrm>
            <a:off x="5096513" y="2141500"/>
            <a:ext cx="3327000" cy="7389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UML Diagram </a:t>
            </a:r>
            <a:endParaRPr/>
          </a:p>
          <a:p>
            <a:pPr marL="457200" lvl="0" indent="-342900" algn="l" rtl="0">
              <a:spcBef>
                <a:spcPts val="0"/>
              </a:spcBef>
              <a:spcAft>
                <a:spcPts val="0"/>
              </a:spcAft>
              <a:buSzPts val="1800"/>
              <a:buChar char="●"/>
            </a:pPr>
            <a:r>
              <a:rPr lang="en"/>
              <a:t>Tech Stack</a:t>
            </a:r>
            <a:endParaRPr/>
          </a:p>
        </p:txBody>
      </p:sp>
      <p:cxnSp>
        <p:nvCxnSpPr>
          <p:cNvPr id="1143" name="Google Shape;1143;p45"/>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UML Diagram</a:t>
            </a:r>
            <a:endParaRPr/>
          </a:p>
        </p:txBody>
      </p:sp>
      <p:sp>
        <p:nvSpPr>
          <p:cNvPr id="1149" name="Google Shape;1149;p46"/>
          <p:cNvSpPr txBox="1"/>
          <p:nvPr/>
        </p:nvSpPr>
        <p:spPr>
          <a:xfrm flipH="1">
            <a:off x="162888" y="2049078"/>
            <a:ext cx="4219800" cy="27111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
                <a:solidFill>
                  <a:schemeClr val="accent2"/>
                </a:solidFill>
                <a:latin typeface="Questrial"/>
                <a:ea typeface="Questrial"/>
                <a:cs typeface="Questrial"/>
                <a:sym typeface="Questrial"/>
              </a:rPr>
              <a:t>The Classes defined are:</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Campaign</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CampaignFactory</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Requests </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connectWallet</a:t>
            </a:r>
            <a:endParaRPr>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endParaRPr>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r>
              <a:rPr lang="en">
                <a:solidFill>
                  <a:schemeClr val="accent2"/>
                </a:solidFill>
                <a:latin typeface="Questrial"/>
                <a:ea typeface="Questrial"/>
                <a:cs typeface="Questrial"/>
                <a:sym typeface="Questrial"/>
              </a:rPr>
              <a:t>The Relationships defined are:</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User connects his wallet to support various campaigns; one to many.</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campaignFactory has its Campaign; one to one.</a:t>
            </a:r>
            <a:endParaRPr>
              <a:solidFill>
                <a:schemeClr val="accent2"/>
              </a:solidFill>
              <a:latin typeface="Questrial"/>
              <a:ea typeface="Questrial"/>
              <a:cs typeface="Questrial"/>
              <a:sym typeface="Questrial"/>
            </a:endParaRPr>
          </a:p>
          <a:p>
            <a:pPr marL="457200" lvl="0" indent="-310832" algn="l" rtl="0">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Campaign has multiple Requests; one to many.</a:t>
            </a:r>
            <a:endParaRPr>
              <a:solidFill>
                <a:schemeClr val="accent2"/>
              </a:solidFill>
              <a:latin typeface="Questrial"/>
              <a:ea typeface="Questrial"/>
              <a:cs typeface="Questrial"/>
              <a:sym typeface="Questrial"/>
            </a:endParaRPr>
          </a:p>
        </p:txBody>
      </p:sp>
      <p:sp>
        <p:nvSpPr>
          <p:cNvPr id="1150" name="Google Shape;1150;p46"/>
          <p:cNvSpPr txBox="1"/>
          <p:nvPr/>
        </p:nvSpPr>
        <p:spPr>
          <a:xfrm flipH="1">
            <a:off x="162913" y="1414453"/>
            <a:ext cx="2655300" cy="78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2"/>
                </a:solidFill>
                <a:latin typeface="Paytone One"/>
                <a:ea typeface="Paytone One"/>
                <a:cs typeface="Paytone One"/>
                <a:sym typeface="Paytone One"/>
              </a:rPr>
              <a:t>Class Diagram</a:t>
            </a:r>
            <a:endParaRPr sz="2400" b="1">
              <a:solidFill>
                <a:schemeClr val="accent2"/>
              </a:solidFill>
              <a:latin typeface="Paytone One"/>
              <a:ea typeface="Paytone One"/>
              <a:cs typeface="Paytone One"/>
              <a:sym typeface="Paytone One"/>
            </a:endParaRPr>
          </a:p>
        </p:txBody>
      </p:sp>
      <p:pic>
        <p:nvPicPr>
          <p:cNvPr id="1151" name="Google Shape;1151;p46"/>
          <p:cNvPicPr preferRelativeResize="0"/>
          <p:nvPr/>
        </p:nvPicPr>
        <p:blipFill>
          <a:blip r:embed="rId3">
            <a:alphaModFix/>
          </a:blip>
          <a:stretch>
            <a:fillRect/>
          </a:stretch>
        </p:blipFill>
        <p:spPr>
          <a:xfrm>
            <a:off x="4382700" y="1264201"/>
            <a:ext cx="4749075" cy="341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7"/>
          <p:cNvSpPr/>
          <p:nvPr/>
        </p:nvSpPr>
        <p:spPr>
          <a:xfrm>
            <a:off x="405780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674165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1373938"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 Stack Analysis</a:t>
            </a:r>
            <a:endParaRPr/>
          </a:p>
        </p:txBody>
      </p:sp>
      <p:sp>
        <p:nvSpPr>
          <p:cNvPr id="1160" name="Google Shape;1160;p47"/>
          <p:cNvSpPr txBox="1">
            <a:spLocks noGrp="1"/>
          </p:cNvSpPr>
          <p:nvPr>
            <p:ph type="title" idx="2"/>
          </p:nvPr>
        </p:nvSpPr>
        <p:spPr>
          <a:xfrm>
            <a:off x="364325" y="2994475"/>
            <a:ext cx="3171900" cy="1293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Optimized </a:t>
            </a:r>
            <a:endParaRPr/>
          </a:p>
          <a:p>
            <a:pPr marL="0" lvl="0" indent="0" algn="ctr" rtl="0">
              <a:spcBef>
                <a:spcPts val="0"/>
              </a:spcBef>
              <a:spcAft>
                <a:spcPts val="0"/>
              </a:spcAft>
              <a:buNone/>
            </a:pPr>
            <a:r>
              <a:rPr lang="en"/>
              <a:t>For</a:t>
            </a:r>
            <a:endParaRPr/>
          </a:p>
          <a:p>
            <a:pPr marL="0" lvl="0" indent="0" algn="ctr" rtl="0">
              <a:spcBef>
                <a:spcPts val="0"/>
              </a:spcBef>
              <a:spcAft>
                <a:spcPts val="0"/>
              </a:spcAft>
              <a:buNone/>
            </a:pPr>
            <a:r>
              <a:rPr lang="en"/>
              <a:t> speed</a:t>
            </a:r>
            <a:endParaRPr/>
          </a:p>
        </p:txBody>
      </p:sp>
      <p:sp>
        <p:nvSpPr>
          <p:cNvPr id="1161" name="Google Shape;1161;p47"/>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Efficient</a:t>
            </a:r>
            <a:endParaRPr/>
          </a:p>
        </p:txBody>
      </p:sp>
      <p:sp>
        <p:nvSpPr>
          <p:cNvPr id="1162" name="Google Shape;1162;p47"/>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Secure</a:t>
            </a:r>
            <a:endParaRPr/>
          </a:p>
        </p:txBody>
      </p:sp>
      <p:sp>
        <p:nvSpPr>
          <p:cNvPr id="1163" name="Google Shape;1163;p47"/>
          <p:cNvSpPr txBox="1">
            <a:spLocks noGrp="1"/>
          </p:cNvSpPr>
          <p:nvPr>
            <p:ph type="body" idx="4294967295"/>
          </p:nvPr>
        </p:nvSpPr>
        <p:spPr>
          <a:xfrm>
            <a:off x="720000" y="1144413"/>
            <a:ext cx="7704000" cy="415500"/>
          </a:xfrm>
          <a:prstGeom prst="rect">
            <a:avLst/>
          </a:prstGeom>
        </p:spPr>
        <p:txBody>
          <a:bodyPr spcFirstLastPara="1" wrap="square" lIns="91425" tIns="91425" rIns="91425" bIns="91425" anchor="t" anchorCtr="0">
            <a:spAutoFit/>
          </a:bodyPr>
          <a:lstStyle/>
          <a:p>
            <a:pPr marL="0" lvl="0" indent="0" algn="ctr" rtl="0">
              <a:spcBef>
                <a:spcPts val="0"/>
              </a:spcBef>
              <a:spcAft>
                <a:spcPts val="1600"/>
              </a:spcAft>
              <a:buNone/>
            </a:pPr>
            <a:r>
              <a:rPr lang="en" sz="1500"/>
              <a:t>In order to achieve the solution we have chosen a tech stack that is </a:t>
            </a:r>
            <a:endParaRPr sz="1500"/>
          </a:p>
        </p:txBody>
      </p:sp>
      <p:grpSp>
        <p:nvGrpSpPr>
          <p:cNvPr id="1164" name="Google Shape;1164;p47"/>
          <p:cNvGrpSpPr/>
          <p:nvPr/>
        </p:nvGrpSpPr>
        <p:grpSpPr>
          <a:xfrm>
            <a:off x="1698204" y="2160130"/>
            <a:ext cx="367261" cy="364686"/>
            <a:chOff x="-64781025" y="3361050"/>
            <a:chExt cx="317425" cy="315200"/>
          </a:xfrm>
        </p:grpSpPr>
        <p:sp>
          <p:nvSpPr>
            <p:cNvPr id="1165" name="Google Shape;1165;p4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47"/>
          <p:cNvSpPr/>
          <p:nvPr/>
        </p:nvSpPr>
        <p:spPr>
          <a:xfrm>
            <a:off x="4387467" y="215792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47"/>
          <p:cNvGrpSpPr/>
          <p:nvPr/>
        </p:nvGrpSpPr>
        <p:grpSpPr>
          <a:xfrm>
            <a:off x="7078535" y="2188836"/>
            <a:ext cx="333585" cy="307287"/>
            <a:chOff x="2682350" y="2643425"/>
            <a:chExt cx="473775" cy="436425"/>
          </a:xfrm>
        </p:grpSpPr>
        <p:sp>
          <p:nvSpPr>
            <p:cNvPr id="1171" name="Google Shape;1171;p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2" name="Google Shape;1172;p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3" name="Google Shape;1173;p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4" name="Google Shape;1174;p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5" name="Google Shape;1175;p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6" name="Google Shape;1176;p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7" name="Google Shape;1177;p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 Stack Analysis</a:t>
            </a:r>
            <a:endParaRPr/>
          </a:p>
        </p:txBody>
      </p:sp>
      <p:sp>
        <p:nvSpPr>
          <p:cNvPr id="1183" name="Google Shape;1183;p48"/>
          <p:cNvSpPr txBox="1">
            <a:spLocks noGrp="1"/>
          </p:cNvSpPr>
          <p:nvPr>
            <p:ph type="body" idx="4294967295"/>
          </p:nvPr>
        </p:nvSpPr>
        <p:spPr>
          <a:xfrm>
            <a:off x="247650" y="1144413"/>
            <a:ext cx="77040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The Technologies that have been used are :</a:t>
            </a:r>
            <a:endParaRPr/>
          </a:p>
        </p:txBody>
      </p:sp>
      <p:sp>
        <p:nvSpPr>
          <p:cNvPr id="1184" name="Google Shape;1184;p48"/>
          <p:cNvSpPr txBox="1"/>
          <p:nvPr/>
        </p:nvSpPr>
        <p:spPr>
          <a:xfrm>
            <a:off x="247650" y="3015850"/>
            <a:ext cx="2731200" cy="15495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IN" sz="1800" b="1" dirty="0">
                <a:solidFill>
                  <a:schemeClr val="accent2"/>
                </a:solidFill>
                <a:latin typeface="Questrial"/>
                <a:ea typeface="Questrial"/>
                <a:cs typeface="Questrial"/>
                <a:sym typeface="Questrial"/>
              </a:rPr>
              <a:t>React</a:t>
            </a:r>
            <a:endParaRPr sz="1800" b="1" dirty="0">
              <a:solidFill>
                <a:schemeClr val="accent2"/>
              </a:solidFill>
              <a:latin typeface="Questrial"/>
              <a:ea typeface="Questrial"/>
              <a:cs typeface="Questrial"/>
              <a:sym typeface="Questrial"/>
            </a:endParaRPr>
          </a:p>
          <a:p>
            <a:pPr lvl="0">
              <a:spcBef>
                <a:spcPts val="1600"/>
              </a:spcBef>
              <a:spcAft>
                <a:spcPts val="1600"/>
              </a:spcAft>
            </a:pPr>
            <a:r>
              <a:rPr lang="en-US" sz="1800" dirty="0">
                <a:solidFill>
                  <a:schemeClr val="accent2"/>
                </a:solidFill>
                <a:latin typeface="Questrial"/>
                <a:ea typeface="Questrial"/>
                <a:cs typeface="Questrial"/>
                <a:sym typeface="Questrial"/>
              </a:rPr>
              <a:t>React makes it painless to create interactive UIs. Design simple views for each state in your application, and React will efficiently update and render just the right components when your data changes.</a:t>
            </a:r>
            <a:endParaRPr dirty="0">
              <a:latin typeface="Questrial"/>
              <a:ea typeface="Questrial"/>
              <a:cs typeface="Questrial"/>
              <a:sym typeface="Questrial"/>
            </a:endParaRPr>
          </a:p>
        </p:txBody>
      </p:sp>
      <p:sp>
        <p:nvSpPr>
          <p:cNvPr id="1185" name="Google Shape;1185;p48"/>
          <p:cNvSpPr txBox="1"/>
          <p:nvPr/>
        </p:nvSpPr>
        <p:spPr>
          <a:xfrm>
            <a:off x="3164677" y="3015850"/>
            <a:ext cx="2731200" cy="15495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100" b="1" dirty="0">
                <a:solidFill>
                  <a:schemeClr val="accent2"/>
                </a:solidFill>
                <a:latin typeface="Questrial"/>
                <a:ea typeface="Questrial"/>
                <a:cs typeface="Questrial"/>
                <a:sym typeface="Questrial"/>
              </a:rPr>
              <a:t>MUI </a:t>
            </a:r>
            <a:endParaRPr sz="1100" b="1" dirty="0">
              <a:solidFill>
                <a:schemeClr val="accent2"/>
              </a:solidFill>
              <a:latin typeface="Questrial"/>
              <a:ea typeface="Questrial"/>
              <a:cs typeface="Questrial"/>
              <a:sym typeface="Questrial"/>
            </a:endParaRPr>
          </a:p>
          <a:p>
            <a:pPr lvl="0">
              <a:spcBef>
                <a:spcPts val="1600"/>
              </a:spcBef>
              <a:spcAft>
                <a:spcPts val="1600"/>
              </a:spcAft>
            </a:pPr>
            <a:r>
              <a:rPr lang="en-US" sz="1100" dirty="0">
                <a:solidFill>
                  <a:schemeClr val="accent2"/>
                </a:solidFill>
                <a:latin typeface="Questrial"/>
                <a:ea typeface="Questrial"/>
                <a:cs typeface="Questrial"/>
                <a:sym typeface="Questrial"/>
              </a:rPr>
              <a:t>MUI offers a comprehensive suite of UI tools to help you ship new features faster. Start with Material UI, our fully-loaded component library, or bring your own design system to our production-ready components.</a:t>
            </a:r>
            <a:r>
              <a:rPr lang="en" sz="1100" dirty="0">
                <a:solidFill>
                  <a:schemeClr val="accent2"/>
                </a:solidFill>
                <a:latin typeface="Questrial"/>
                <a:ea typeface="Questrial"/>
                <a:cs typeface="Questrial"/>
                <a:sym typeface="Questrial"/>
              </a:rPr>
              <a:t>.</a:t>
            </a:r>
            <a:endParaRPr sz="1100" dirty="0">
              <a:latin typeface="Questrial"/>
              <a:ea typeface="Questrial"/>
              <a:cs typeface="Questrial"/>
              <a:sym typeface="Questrial"/>
            </a:endParaRPr>
          </a:p>
        </p:txBody>
      </p:sp>
      <p:sp>
        <p:nvSpPr>
          <p:cNvPr id="1186" name="Google Shape;1186;p48"/>
          <p:cNvSpPr txBox="1"/>
          <p:nvPr/>
        </p:nvSpPr>
        <p:spPr>
          <a:xfrm>
            <a:off x="6081703" y="3015850"/>
            <a:ext cx="2731200" cy="15495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100" b="1">
                <a:solidFill>
                  <a:schemeClr val="accent2"/>
                </a:solidFill>
                <a:latin typeface="Questrial"/>
                <a:ea typeface="Questrial"/>
                <a:cs typeface="Questrial"/>
                <a:sym typeface="Questrial"/>
              </a:rPr>
              <a:t>Solidity</a:t>
            </a:r>
            <a:endParaRPr sz="1100" b="1">
              <a:solidFill>
                <a:schemeClr val="accent2"/>
              </a:solidFill>
              <a:latin typeface="Questrial"/>
              <a:ea typeface="Questrial"/>
              <a:cs typeface="Questrial"/>
              <a:sym typeface="Questrial"/>
            </a:endParaRPr>
          </a:p>
          <a:p>
            <a:pPr marL="0" lvl="0" indent="0" algn="l" rtl="0">
              <a:spcBef>
                <a:spcPts val="1600"/>
              </a:spcBef>
              <a:spcAft>
                <a:spcPts val="1600"/>
              </a:spcAft>
              <a:buNone/>
            </a:pPr>
            <a:r>
              <a:rPr lang="en" sz="1100">
                <a:solidFill>
                  <a:schemeClr val="accent2"/>
                </a:solidFill>
                <a:latin typeface="Questrial"/>
                <a:ea typeface="Questrial"/>
                <a:cs typeface="Questrial"/>
                <a:sym typeface="Questrial"/>
              </a:rPr>
              <a:t>It is the programming language for implementing Ethereum based Smart Contracts.</a:t>
            </a:r>
            <a:endParaRPr sz="1100">
              <a:latin typeface="Questrial"/>
              <a:ea typeface="Questrial"/>
              <a:cs typeface="Questrial"/>
              <a:sym typeface="Questrial"/>
            </a:endParaRPr>
          </a:p>
        </p:txBody>
      </p:sp>
      <p:pic>
        <p:nvPicPr>
          <p:cNvPr id="1189" name="Google Shape;1189;p48"/>
          <p:cNvPicPr preferRelativeResize="0"/>
          <p:nvPr/>
        </p:nvPicPr>
        <p:blipFill>
          <a:blip r:embed="rId3">
            <a:alphaModFix/>
          </a:blip>
          <a:stretch>
            <a:fillRect/>
          </a:stretch>
        </p:blipFill>
        <p:spPr>
          <a:xfrm>
            <a:off x="6081700" y="1931899"/>
            <a:ext cx="2405878" cy="99242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420" y="2357595"/>
            <a:ext cx="2042027" cy="558260"/>
          </a:xfrm>
          <a:prstGeom prst="rect">
            <a:avLst/>
          </a:prstGeom>
        </p:spPr>
      </p:pic>
      <p:sp>
        <p:nvSpPr>
          <p:cNvPr id="5" name="AutoShape 6" descr="Download Horde Technology - React Js Project PNG Image with No Background -  PNGkey.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5"/>
          <a:stretch>
            <a:fillRect/>
          </a:stretch>
        </p:blipFill>
        <p:spPr>
          <a:xfrm>
            <a:off x="353854" y="2362792"/>
            <a:ext cx="1675960" cy="5615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31"/>
          <p:cNvSpPr/>
          <p:nvPr/>
        </p:nvSpPr>
        <p:spPr>
          <a:xfrm>
            <a:off x="4456951" y="3274863"/>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576683" y="322388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4456951" y="1672934"/>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576683" y="1667031"/>
            <a:ext cx="628800" cy="62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txBox="1">
            <a:spLocks noGrp="1"/>
          </p:cNvSpPr>
          <p:nvPr>
            <p:ph type="title"/>
          </p:nvPr>
        </p:nvSpPr>
        <p:spPr>
          <a:xfrm>
            <a:off x="1350467" y="1731425"/>
            <a:ext cx="27234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996" name="Google Shape;996;p31"/>
          <p:cNvSpPr txBox="1">
            <a:spLocks noGrp="1"/>
          </p:cNvSpPr>
          <p:nvPr>
            <p:ph type="title" idx="2"/>
          </p:nvPr>
        </p:nvSpPr>
        <p:spPr>
          <a:xfrm>
            <a:off x="401417" y="17255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997" name="Google Shape;997;p31"/>
          <p:cNvSpPr txBox="1">
            <a:spLocks noGrp="1"/>
          </p:cNvSpPr>
          <p:nvPr>
            <p:ph type="subTitle" idx="1"/>
          </p:nvPr>
        </p:nvSpPr>
        <p:spPr>
          <a:xfrm>
            <a:off x="1352717" y="2248419"/>
            <a:ext cx="2723400" cy="831300"/>
          </a:xfrm>
          <a:prstGeom prst="rect">
            <a:avLst/>
          </a:prstGeom>
        </p:spPr>
        <p:txBody>
          <a:bodyPr spcFirstLastPara="1" wrap="square" lIns="91425" tIns="91425" rIns="91425" bIns="91425" anchor="ctr" anchorCtr="0">
            <a:spAutoFit/>
          </a:bodyPr>
          <a:lstStyle/>
          <a:p>
            <a:pPr marL="457200" lvl="0" indent="-317500" algn="l" rtl="0">
              <a:spcBef>
                <a:spcPts val="0"/>
              </a:spcBef>
              <a:spcAft>
                <a:spcPts val="0"/>
              </a:spcAft>
              <a:buSzPts val="1400"/>
              <a:buChar char="●"/>
            </a:pPr>
            <a:r>
              <a:rPr lang="en"/>
              <a:t>Problem Statement and Necessity.</a:t>
            </a:r>
            <a:endParaRPr/>
          </a:p>
          <a:p>
            <a:pPr marL="457200" lvl="0" indent="-317500" algn="l" rtl="0">
              <a:spcBef>
                <a:spcPts val="0"/>
              </a:spcBef>
              <a:spcAft>
                <a:spcPts val="0"/>
              </a:spcAft>
              <a:buSzPts val="1400"/>
              <a:buChar char="●"/>
            </a:pPr>
            <a:r>
              <a:rPr lang="en"/>
              <a:t>Feasibility</a:t>
            </a:r>
            <a:endParaRPr/>
          </a:p>
        </p:txBody>
      </p:sp>
      <p:sp>
        <p:nvSpPr>
          <p:cNvPr id="998" name="Google Shape;998;p31"/>
          <p:cNvSpPr txBox="1">
            <a:spLocks noGrp="1"/>
          </p:cNvSpPr>
          <p:nvPr>
            <p:ph type="title" idx="3"/>
          </p:nvPr>
        </p:nvSpPr>
        <p:spPr>
          <a:xfrm>
            <a:off x="1350472" y="3388125"/>
            <a:ext cx="31065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Proposed Solution</a:t>
            </a:r>
            <a:endParaRPr/>
          </a:p>
        </p:txBody>
      </p:sp>
      <p:sp>
        <p:nvSpPr>
          <p:cNvPr id="999" name="Google Shape;999;p31"/>
          <p:cNvSpPr txBox="1">
            <a:spLocks noGrp="1"/>
          </p:cNvSpPr>
          <p:nvPr>
            <p:ph type="title" idx="4"/>
          </p:nvPr>
        </p:nvSpPr>
        <p:spPr>
          <a:xfrm>
            <a:off x="401417" y="3388125"/>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00" name="Google Shape;1000;p31"/>
          <p:cNvSpPr txBox="1">
            <a:spLocks noGrp="1"/>
          </p:cNvSpPr>
          <p:nvPr>
            <p:ph type="subTitle" idx="5"/>
          </p:nvPr>
        </p:nvSpPr>
        <p:spPr>
          <a:xfrm>
            <a:off x="1350459" y="3897362"/>
            <a:ext cx="2723400" cy="4635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Identifying Stakeholders </a:t>
            </a:r>
            <a:endParaRPr/>
          </a:p>
          <a:p>
            <a:pPr marL="457200" lvl="0" indent="-317500" algn="l" rtl="0">
              <a:spcBef>
                <a:spcPts val="0"/>
              </a:spcBef>
              <a:spcAft>
                <a:spcPts val="0"/>
              </a:spcAft>
              <a:buSzPts val="1400"/>
              <a:buChar char="●"/>
            </a:pPr>
            <a:r>
              <a:rPr lang="en"/>
              <a:t>Detailed Solution</a:t>
            </a:r>
            <a:endParaRPr/>
          </a:p>
        </p:txBody>
      </p:sp>
      <p:sp>
        <p:nvSpPr>
          <p:cNvPr id="1001" name="Google Shape;1001;p31"/>
          <p:cNvSpPr txBox="1">
            <a:spLocks noGrp="1"/>
          </p:cNvSpPr>
          <p:nvPr>
            <p:ph type="title" idx="6"/>
          </p:nvPr>
        </p:nvSpPr>
        <p:spPr>
          <a:xfrm>
            <a:off x="5206473" y="1728250"/>
            <a:ext cx="31065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Technical Analysis</a:t>
            </a:r>
            <a:endParaRPr/>
          </a:p>
        </p:txBody>
      </p:sp>
      <p:sp>
        <p:nvSpPr>
          <p:cNvPr id="1002" name="Google Shape;1002;p31"/>
          <p:cNvSpPr txBox="1">
            <a:spLocks noGrp="1"/>
          </p:cNvSpPr>
          <p:nvPr>
            <p:ph type="title" idx="7"/>
          </p:nvPr>
        </p:nvSpPr>
        <p:spPr>
          <a:xfrm>
            <a:off x="4263231" y="1731424"/>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003" name="Google Shape;1003;p31"/>
          <p:cNvSpPr txBox="1">
            <a:spLocks noGrp="1"/>
          </p:cNvSpPr>
          <p:nvPr>
            <p:ph type="subTitle" idx="8"/>
          </p:nvPr>
        </p:nvSpPr>
        <p:spPr>
          <a:xfrm>
            <a:off x="5208717" y="2242520"/>
            <a:ext cx="2731200" cy="585000"/>
          </a:xfrm>
          <a:prstGeom prst="rect">
            <a:avLst/>
          </a:prstGeom>
        </p:spPr>
        <p:txBody>
          <a:bodyPr spcFirstLastPara="1" wrap="square" lIns="91425" tIns="91425" rIns="91425" bIns="91425" anchor="ctr" anchorCtr="0">
            <a:spAutoFit/>
          </a:bodyPr>
          <a:lstStyle/>
          <a:p>
            <a:pPr marL="457200" lvl="0" indent="-311150" algn="l" rtl="0">
              <a:spcBef>
                <a:spcPts val="0"/>
              </a:spcBef>
              <a:spcAft>
                <a:spcPts val="0"/>
              </a:spcAft>
              <a:buSzPts val="1300"/>
              <a:buChar char="●"/>
            </a:pPr>
            <a:r>
              <a:rPr lang="en" sz="1300"/>
              <a:t>UML Diagram </a:t>
            </a:r>
            <a:endParaRPr sz="1300"/>
          </a:p>
          <a:p>
            <a:pPr marL="457200" lvl="0" indent="-311150" algn="l" rtl="0">
              <a:spcBef>
                <a:spcPts val="0"/>
              </a:spcBef>
              <a:spcAft>
                <a:spcPts val="0"/>
              </a:spcAft>
              <a:buSzPts val="1300"/>
              <a:buChar char="●"/>
            </a:pPr>
            <a:r>
              <a:rPr lang="en" sz="1300"/>
              <a:t>Tech Stack</a:t>
            </a:r>
            <a:endParaRPr/>
          </a:p>
        </p:txBody>
      </p:sp>
      <p:sp>
        <p:nvSpPr>
          <p:cNvPr id="1004" name="Google Shape;1004;p31"/>
          <p:cNvSpPr txBox="1">
            <a:spLocks noGrp="1"/>
          </p:cNvSpPr>
          <p:nvPr>
            <p:ph type="title" idx="9"/>
          </p:nvPr>
        </p:nvSpPr>
        <p:spPr>
          <a:xfrm>
            <a:off x="5206472" y="3388875"/>
            <a:ext cx="44913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Prototype Presentation</a:t>
            </a:r>
            <a:endParaRPr/>
          </a:p>
        </p:txBody>
      </p:sp>
      <p:sp>
        <p:nvSpPr>
          <p:cNvPr id="1005" name="Google Shape;1005;p31"/>
          <p:cNvSpPr txBox="1">
            <a:spLocks noGrp="1"/>
          </p:cNvSpPr>
          <p:nvPr>
            <p:ph type="title" idx="13"/>
          </p:nvPr>
        </p:nvSpPr>
        <p:spPr>
          <a:xfrm>
            <a:off x="4263231" y="3389163"/>
            <a:ext cx="951300" cy="51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006" name="Google Shape;1006;p31"/>
          <p:cNvSpPr txBox="1">
            <a:spLocks noGrp="1"/>
          </p:cNvSpPr>
          <p:nvPr>
            <p:ph type="subTitle" idx="14"/>
          </p:nvPr>
        </p:nvSpPr>
        <p:spPr>
          <a:xfrm>
            <a:off x="5206467" y="3897362"/>
            <a:ext cx="2731200" cy="831300"/>
          </a:xfrm>
          <a:prstGeom prst="rect">
            <a:avLst/>
          </a:prstGeom>
        </p:spPr>
        <p:txBody>
          <a:bodyPr spcFirstLastPara="1" wrap="square" lIns="91425" tIns="91425" rIns="91425" bIns="91425" anchor="ctr" anchorCtr="0">
            <a:spAutoFit/>
          </a:bodyPr>
          <a:lstStyle/>
          <a:p>
            <a:pPr marL="457200" lvl="0" indent="-317500" algn="l" rtl="0">
              <a:spcBef>
                <a:spcPts val="0"/>
              </a:spcBef>
              <a:spcAft>
                <a:spcPts val="0"/>
              </a:spcAft>
              <a:buSzPts val="1400"/>
              <a:buChar char="●"/>
            </a:pPr>
            <a:r>
              <a:rPr lang="en"/>
              <a:t>Presenting the Final Prototype</a:t>
            </a:r>
            <a:endParaRPr/>
          </a:p>
          <a:p>
            <a:pPr marL="457200" lvl="0" indent="-317500" algn="l" rtl="0">
              <a:spcBef>
                <a:spcPts val="0"/>
              </a:spcBef>
              <a:spcAft>
                <a:spcPts val="0"/>
              </a:spcAft>
              <a:buSzPts val="1400"/>
              <a:buChar char="●"/>
            </a:pPr>
            <a:r>
              <a:rPr lang="en"/>
              <a:t>Conclusion</a:t>
            </a:r>
            <a:endParaRPr/>
          </a:p>
        </p:txBody>
      </p:sp>
      <p:sp>
        <p:nvSpPr>
          <p:cNvPr id="1007" name="Google Shape;1007;p31"/>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 Stack Analysis</a:t>
            </a:r>
            <a:endParaRPr/>
          </a:p>
        </p:txBody>
      </p:sp>
      <p:sp>
        <p:nvSpPr>
          <p:cNvPr id="1195" name="Google Shape;1195;p49"/>
          <p:cNvSpPr txBox="1">
            <a:spLocks noGrp="1"/>
          </p:cNvSpPr>
          <p:nvPr>
            <p:ph type="body" idx="4294967295"/>
          </p:nvPr>
        </p:nvSpPr>
        <p:spPr>
          <a:xfrm>
            <a:off x="247650" y="1144413"/>
            <a:ext cx="77040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a:t>The Technologies that have been used are :</a:t>
            </a:r>
            <a:endParaRPr/>
          </a:p>
        </p:txBody>
      </p:sp>
      <p:sp>
        <p:nvSpPr>
          <p:cNvPr id="1196" name="Google Shape;1196;p49"/>
          <p:cNvSpPr txBox="1"/>
          <p:nvPr/>
        </p:nvSpPr>
        <p:spPr>
          <a:xfrm>
            <a:off x="247650" y="3015850"/>
            <a:ext cx="2731200" cy="15495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100" b="1">
                <a:solidFill>
                  <a:schemeClr val="accent2"/>
                </a:solidFill>
                <a:latin typeface="Questrial"/>
                <a:ea typeface="Questrial"/>
                <a:cs typeface="Questrial"/>
                <a:sym typeface="Questrial"/>
              </a:rPr>
              <a:t>Web3</a:t>
            </a:r>
            <a:endParaRPr sz="1100" b="1">
              <a:solidFill>
                <a:schemeClr val="accent2"/>
              </a:solidFill>
              <a:latin typeface="Questrial"/>
              <a:ea typeface="Questrial"/>
              <a:cs typeface="Questrial"/>
              <a:sym typeface="Questrial"/>
            </a:endParaRPr>
          </a:p>
          <a:p>
            <a:pPr marL="0" lvl="0" indent="0" algn="l" rtl="0">
              <a:spcBef>
                <a:spcPts val="1600"/>
              </a:spcBef>
              <a:spcAft>
                <a:spcPts val="1600"/>
              </a:spcAft>
              <a:buNone/>
            </a:pPr>
            <a:r>
              <a:rPr lang="en" sz="1100">
                <a:solidFill>
                  <a:schemeClr val="accent2"/>
                </a:solidFill>
                <a:latin typeface="Questrial"/>
                <a:ea typeface="Questrial"/>
                <a:cs typeface="Questrial"/>
                <a:sym typeface="Questrial"/>
              </a:rPr>
              <a:t>web3.js is a collection of libraries that allow you to interact with a local or remote ethereum node.</a:t>
            </a:r>
            <a:endParaRPr sz="1100">
              <a:latin typeface="Questrial"/>
              <a:ea typeface="Questrial"/>
              <a:cs typeface="Questrial"/>
              <a:sym typeface="Questrial"/>
            </a:endParaRPr>
          </a:p>
        </p:txBody>
      </p:sp>
      <p:sp>
        <p:nvSpPr>
          <p:cNvPr id="1197" name="Google Shape;1197;p49"/>
          <p:cNvSpPr txBox="1"/>
          <p:nvPr/>
        </p:nvSpPr>
        <p:spPr>
          <a:xfrm>
            <a:off x="3164677" y="3015850"/>
            <a:ext cx="2731200" cy="15495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100" b="1">
                <a:solidFill>
                  <a:schemeClr val="accent2"/>
                </a:solidFill>
                <a:latin typeface="Questrial"/>
                <a:ea typeface="Questrial"/>
                <a:cs typeface="Questrial"/>
                <a:sym typeface="Questrial"/>
              </a:rPr>
              <a:t>Ethereum Smart Contract</a:t>
            </a:r>
            <a:endParaRPr sz="1100" b="1">
              <a:solidFill>
                <a:schemeClr val="accent2"/>
              </a:solidFill>
              <a:latin typeface="Questrial"/>
              <a:ea typeface="Questrial"/>
              <a:cs typeface="Questrial"/>
              <a:sym typeface="Questrial"/>
            </a:endParaRPr>
          </a:p>
          <a:p>
            <a:pPr marL="0" lvl="0" indent="0" algn="l" rtl="0">
              <a:spcBef>
                <a:spcPts val="1600"/>
              </a:spcBef>
              <a:spcAft>
                <a:spcPts val="1600"/>
              </a:spcAft>
              <a:buNone/>
            </a:pPr>
            <a:r>
              <a:rPr lang="en" sz="1100">
                <a:solidFill>
                  <a:schemeClr val="accent2"/>
                </a:solidFill>
                <a:latin typeface="Questrial"/>
                <a:ea typeface="Questrial"/>
                <a:cs typeface="Questrial"/>
                <a:sym typeface="Questrial"/>
              </a:rPr>
              <a:t>It is the collection of functions and data that reside at a specific address on the Ethereum Blockchain.</a:t>
            </a:r>
            <a:endParaRPr sz="1100">
              <a:latin typeface="Questrial"/>
              <a:ea typeface="Questrial"/>
              <a:cs typeface="Questrial"/>
              <a:sym typeface="Questrial"/>
            </a:endParaRPr>
          </a:p>
        </p:txBody>
      </p:sp>
      <p:pic>
        <p:nvPicPr>
          <p:cNvPr id="1198" name="Google Shape;1198;p49"/>
          <p:cNvPicPr preferRelativeResize="0"/>
          <p:nvPr/>
        </p:nvPicPr>
        <p:blipFill rotWithShape="1">
          <a:blip r:embed="rId3">
            <a:alphaModFix/>
          </a:blip>
          <a:srcRect t="14779" b="14772"/>
          <a:stretch/>
        </p:blipFill>
        <p:spPr>
          <a:xfrm>
            <a:off x="247647" y="1959750"/>
            <a:ext cx="1563300" cy="936700"/>
          </a:xfrm>
          <a:prstGeom prst="rect">
            <a:avLst/>
          </a:prstGeom>
          <a:noFill/>
          <a:ln>
            <a:noFill/>
          </a:ln>
        </p:spPr>
      </p:pic>
      <p:pic>
        <p:nvPicPr>
          <p:cNvPr id="1199" name="Google Shape;1199;p49"/>
          <p:cNvPicPr preferRelativeResize="0"/>
          <p:nvPr/>
        </p:nvPicPr>
        <p:blipFill>
          <a:blip r:embed="rId4">
            <a:alphaModFix/>
          </a:blip>
          <a:stretch>
            <a:fillRect/>
          </a:stretch>
        </p:blipFill>
        <p:spPr>
          <a:xfrm>
            <a:off x="3164675" y="1885838"/>
            <a:ext cx="1084551" cy="1084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50"/>
          <p:cNvSpPr/>
          <p:nvPr/>
        </p:nvSpPr>
        <p:spPr>
          <a:xfrm>
            <a:off x="3524018" y="8876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txBox="1">
            <a:spLocks noGrp="1"/>
          </p:cNvSpPr>
          <p:nvPr>
            <p:ph type="title"/>
          </p:nvPr>
        </p:nvSpPr>
        <p:spPr>
          <a:xfrm>
            <a:off x="-164250" y="1854150"/>
            <a:ext cx="5010900" cy="1877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Prototype Presentation</a:t>
            </a:r>
            <a:endParaRPr/>
          </a:p>
        </p:txBody>
      </p:sp>
      <p:sp>
        <p:nvSpPr>
          <p:cNvPr id="1206" name="Google Shape;1206;p50"/>
          <p:cNvSpPr txBox="1">
            <a:spLocks noGrp="1"/>
          </p:cNvSpPr>
          <p:nvPr>
            <p:ph type="title" idx="2"/>
          </p:nvPr>
        </p:nvSpPr>
        <p:spPr>
          <a:xfrm>
            <a:off x="720000" y="1037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07" name="Google Shape;1207;p50"/>
          <p:cNvSpPr txBox="1">
            <a:spLocks noGrp="1"/>
          </p:cNvSpPr>
          <p:nvPr>
            <p:ph type="subTitle" idx="1"/>
          </p:nvPr>
        </p:nvSpPr>
        <p:spPr>
          <a:xfrm>
            <a:off x="5096513" y="1379500"/>
            <a:ext cx="3327000" cy="10158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Presenting the Final Prototype</a:t>
            </a:r>
            <a:endParaRPr/>
          </a:p>
          <a:p>
            <a:pPr marL="457200" lvl="0" indent="-342900" algn="l" rtl="0">
              <a:spcBef>
                <a:spcPts val="0"/>
              </a:spcBef>
              <a:spcAft>
                <a:spcPts val="0"/>
              </a:spcAft>
              <a:buSzPts val="1800"/>
              <a:buChar char="●"/>
            </a:pPr>
            <a:r>
              <a:rPr lang="en"/>
              <a:t>Conclusion</a:t>
            </a:r>
            <a:endParaRPr/>
          </a:p>
        </p:txBody>
      </p:sp>
      <p:cxnSp>
        <p:nvCxnSpPr>
          <p:cNvPr id="1208" name="Google Shape;1208;p50"/>
          <p:cNvCxnSpPr/>
          <p:nvPr/>
        </p:nvCxnSpPr>
        <p:spPr>
          <a:xfrm>
            <a:off x="4834500" y="1038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Connect Wallet</a:t>
            </a:r>
            <a:endParaRPr dirty="0"/>
          </a:p>
        </p:txBody>
      </p:sp>
      <p:pic>
        <p:nvPicPr>
          <p:cNvPr id="2" name="Picture 1"/>
          <p:cNvPicPr>
            <a:picLocks noChangeAspect="1"/>
          </p:cNvPicPr>
          <p:nvPr/>
        </p:nvPicPr>
        <p:blipFill>
          <a:blip r:embed="rId3"/>
          <a:stretch>
            <a:fillRect/>
          </a:stretch>
        </p:blipFill>
        <p:spPr>
          <a:xfrm>
            <a:off x="840682" y="1017724"/>
            <a:ext cx="3457462" cy="1122065"/>
          </a:xfrm>
          <a:prstGeom prst="rect">
            <a:avLst/>
          </a:prstGeom>
        </p:spPr>
      </p:pic>
      <p:cxnSp>
        <p:nvCxnSpPr>
          <p:cNvPr id="4" name="Straight Arrow Connector 3"/>
          <p:cNvCxnSpPr/>
          <p:nvPr/>
        </p:nvCxnSpPr>
        <p:spPr>
          <a:xfrm flipV="1">
            <a:off x="3625108" y="1204123"/>
            <a:ext cx="153174" cy="3295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AutoShape 2" descr="blob:https://web.whatsapp.com/03926aad-8bbb-4993-a12a-723c32e7686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4"/>
          <a:stretch>
            <a:fillRect/>
          </a:stretch>
        </p:blipFill>
        <p:spPr>
          <a:xfrm>
            <a:off x="4942008" y="1072530"/>
            <a:ext cx="3481992" cy="1958621"/>
          </a:xfrm>
          <a:prstGeom prst="rect">
            <a:avLst/>
          </a:prstGeom>
        </p:spPr>
      </p:pic>
      <p:pic>
        <p:nvPicPr>
          <p:cNvPr id="10" name="Picture 9"/>
          <p:cNvPicPr/>
          <p:nvPr/>
        </p:nvPicPr>
        <p:blipFill rotWithShape="1">
          <a:blip r:embed="rId5"/>
          <a:srcRect t="20287" r="1728" b="11956"/>
          <a:stretch/>
        </p:blipFill>
        <p:spPr bwMode="auto">
          <a:xfrm>
            <a:off x="840682" y="2139789"/>
            <a:ext cx="3457462" cy="118361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stretch>
            <a:fillRect/>
          </a:stretch>
        </p:blipFill>
        <p:spPr>
          <a:xfrm>
            <a:off x="4942008" y="3085956"/>
            <a:ext cx="3508489" cy="1784181"/>
          </a:xfrm>
          <a:prstGeom prst="rect">
            <a:avLst/>
          </a:prstGeom>
        </p:spPr>
      </p:pic>
      <p:sp>
        <p:nvSpPr>
          <p:cNvPr id="9" name="AutoShape 4" descr="blob:https://web.whatsapp.com/ad892566-cccc-4682-bf3f-d332cae2c1c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p:cNvPicPr/>
          <p:nvPr/>
        </p:nvPicPr>
        <p:blipFill rotWithShape="1">
          <a:blip r:embed="rId7"/>
          <a:srcRect t="22651" r="1285" b="13925"/>
          <a:stretch/>
        </p:blipFill>
        <p:spPr bwMode="auto">
          <a:xfrm>
            <a:off x="840683" y="3323405"/>
            <a:ext cx="3457462" cy="162456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a Campaign</a:t>
            </a:r>
            <a:endParaRPr/>
          </a:p>
        </p:txBody>
      </p:sp>
      <p:pic>
        <p:nvPicPr>
          <p:cNvPr id="5" name="Picture 4"/>
          <p:cNvPicPr/>
          <p:nvPr/>
        </p:nvPicPr>
        <p:blipFill rotWithShape="1">
          <a:blip r:embed="rId3"/>
          <a:srcRect t="10046" r="1396" b="5456"/>
          <a:stretch/>
        </p:blipFill>
        <p:spPr bwMode="auto">
          <a:xfrm>
            <a:off x="804002" y="1138407"/>
            <a:ext cx="3986156" cy="2152504"/>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a:srcRect t="9848" r="1396" b="5850"/>
          <a:stretch/>
        </p:blipFill>
        <p:spPr bwMode="auto">
          <a:xfrm>
            <a:off x="4604491" y="2743200"/>
            <a:ext cx="4038214" cy="198197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Contributing to a Campaign</a:t>
            </a:r>
            <a:endParaRPr/>
          </a:p>
          <a:p>
            <a:pPr marL="0" lvl="0" indent="0" algn="ctr"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544569" y="1017725"/>
            <a:ext cx="4377082" cy="2057665"/>
          </a:xfrm>
          <a:prstGeom prst="rect">
            <a:avLst/>
          </a:prstGeom>
        </p:spPr>
      </p:pic>
      <p:pic>
        <p:nvPicPr>
          <p:cNvPr id="4" name="Picture 3"/>
          <p:cNvPicPr/>
          <p:nvPr/>
        </p:nvPicPr>
        <p:blipFill rotWithShape="1">
          <a:blip r:embed="rId4"/>
          <a:srcRect t="10046" r="1285" b="8804"/>
          <a:stretch/>
        </p:blipFill>
        <p:spPr bwMode="auto">
          <a:xfrm>
            <a:off x="4627699" y="2617876"/>
            <a:ext cx="4205312" cy="211194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Making  Withdrawal </a:t>
            </a:r>
            <a:endParaRPr dirty="0"/>
          </a:p>
        </p:txBody>
      </p:sp>
      <p:pic>
        <p:nvPicPr>
          <p:cNvPr id="4" name="Picture 3"/>
          <p:cNvPicPr/>
          <p:nvPr/>
        </p:nvPicPr>
        <p:blipFill rotWithShape="1">
          <a:blip r:embed="rId3"/>
          <a:srcRect t="10244" r="1728" b="14712"/>
          <a:stretch/>
        </p:blipFill>
        <p:spPr bwMode="auto">
          <a:xfrm>
            <a:off x="609294" y="1065011"/>
            <a:ext cx="4171579" cy="2133068"/>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t="9651" b="9593"/>
          <a:stretch/>
        </p:blipFill>
        <p:spPr bwMode="auto">
          <a:xfrm>
            <a:off x="4613775" y="2416480"/>
            <a:ext cx="4233160" cy="218336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57"/>
          <p:cNvSpPr txBox="1">
            <a:spLocks noGrp="1"/>
          </p:cNvSpPr>
          <p:nvPr>
            <p:ph type="title"/>
          </p:nvPr>
        </p:nvSpPr>
        <p:spPr>
          <a:xfrm>
            <a:off x="1007275" y="1177468"/>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250" name="Google Shape;1250;p57"/>
          <p:cNvSpPr txBox="1">
            <a:spLocks noGrp="1"/>
          </p:cNvSpPr>
          <p:nvPr>
            <p:ph type="subTitle" idx="1"/>
          </p:nvPr>
        </p:nvSpPr>
        <p:spPr>
          <a:xfrm>
            <a:off x="1007275" y="1785025"/>
            <a:ext cx="7147200" cy="2361900"/>
          </a:xfrm>
          <a:prstGeom prst="rect">
            <a:avLst/>
          </a:prstGeom>
        </p:spPr>
        <p:txBody>
          <a:bodyPr spcFirstLastPara="1" wrap="square" lIns="91425" tIns="91425" rIns="91425" bIns="91425" anchor="ctr" anchorCtr="0">
            <a:noAutofit/>
          </a:bodyPr>
          <a:lstStyle/>
          <a:p>
            <a:pPr marL="457200" lvl="0" indent="-300037" algn="l" rtl="0">
              <a:lnSpc>
                <a:spcPct val="150000"/>
              </a:lnSpc>
              <a:spcBef>
                <a:spcPts val="0"/>
              </a:spcBef>
              <a:spcAft>
                <a:spcPts val="0"/>
              </a:spcAft>
              <a:buSzPct val="100000"/>
              <a:buChar char="●"/>
            </a:pPr>
            <a:r>
              <a:rPr lang="en" sz="1200" dirty="0"/>
              <a:t>Our Project, Crowdfunding Platform powered by Blockchain”, is complete, live and fully functional.</a:t>
            </a:r>
            <a:endParaRPr sz="1200" dirty="0"/>
          </a:p>
          <a:p>
            <a:pPr marL="457200" lvl="0" indent="-300037" algn="l" rtl="0">
              <a:lnSpc>
                <a:spcPct val="150000"/>
              </a:lnSpc>
              <a:spcBef>
                <a:spcPts val="0"/>
              </a:spcBef>
              <a:spcAft>
                <a:spcPts val="0"/>
              </a:spcAft>
              <a:buSzPct val="100000"/>
              <a:buChar char="●"/>
            </a:pPr>
            <a:r>
              <a:rPr lang="en" sz="1200" dirty="0"/>
              <a:t>Conventional crowdfunding methods have long suffered from lack of transparency and fraud. It is an avoidable problem, and we believe that we have implemented a solid solution that can do away with these long-standing problems.</a:t>
            </a:r>
            <a:endParaRPr sz="1200" dirty="0"/>
          </a:p>
          <a:p>
            <a:pPr marL="457200" lvl="0" indent="-300037" algn="l" rtl="0">
              <a:lnSpc>
                <a:spcPct val="150000"/>
              </a:lnSpc>
              <a:spcBef>
                <a:spcPts val="0"/>
              </a:spcBef>
              <a:spcAft>
                <a:spcPts val="0"/>
              </a:spcAft>
              <a:buSzPct val="100000"/>
              <a:buChar char="●"/>
            </a:pPr>
            <a:r>
              <a:rPr lang="en" sz="1200" dirty="0"/>
              <a:t>The aim to have a transparent, anti-fraudulent, decentralized platform  has been achieved to a great extent. This project has covered the weak points of general crowdfunding platforms to provide transparency to the process of crowdfunding and build trust among people, so that they may contribute their wealth to good causes without fear of fraud.</a:t>
            </a:r>
            <a:endParaRPr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57"/>
          <p:cNvSpPr txBox="1">
            <a:spLocks noGrp="1"/>
          </p:cNvSpPr>
          <p:nvPr>
            <p:ph type="title"/>
          </p:nvPr>
        </p:nvSpPr>
        <p:spPr>
          <a:xfrm>
            <a:off x="1007275" y="1177468"/>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1250" name="Google Shape;1250;p57"/>
          <p:cNvSpPr txBox="1">
            <a:spLocks noGrp="1"/>
          </p:cNvSpPr>
          <p:nvPr>
            <p:ph type="subTitle" idx="1"/>
          </p:nvPr>
        </p:nvSpPr>
        <p:spPr>
          <a:xfrm>
            <a:off x="1007275" y="1785024"/>
            <a:ext cx="7147200" cy="2558375"/>
          </a:xfrm>
          <a:prstGeom prst="rect">
            <a:avLst/>
          </a:prstGeom>
        </p:spPr>
        <p:txBody>
          <a:bodyPr spcFirstLastPara="1" wrap="square" lIns="91425" tIns="91425" rIns="91425" bIns="91425" anchor="ctr" anchorCtr="0">
            <a:noAutofit/>
          </a:bodyPr>
          <a:lstStyle/>
          <a:p>
            <a:pPr marL="157163" lvl="0" indent="0" algn="l" rtl="0">
              <a:lnSpc>
                <a:spcPct val="150000"/>
              </a:lnSpc>
              <a:spcBef>
                <a:spcPts val="0"/>
              </a:spcBef>
              <a:spcAft>
                <a:spcPts val="0"/>
              </a:spcAft>
              <a:buSzPct val="100000"/>
            </a:pPr>
            <a:r>
              <a:rPr lang="en-US" sz="1200" dirty="0"/>
              <a:t> </a:t>
            </a:r>
          </a:p>
          <a:p>
            <a:pPr marL="457200" lvl="0" indent="-300037" algn="l" rtl="0">
              <a:lnSpc>
                <a:spcPct val="150000"/>
              </a:lnSpc>
              <a:spcBef>
                <a:spcPts val="0"/>
              </a:spcBef>
              <a:spcAft>
                <a:spcPts val="0"/>
              </a:spcAft>
              <a:buSzPct val="100000"/>
              <a:buChar char="●"/>
            </a:pPr>
            <a:r>
              <a:rPr lang="en-US" sz="1200" dirty="0"/>
              <a:t>Blockchain &amp; Smart Contracts: https://www.dappuniversity.com/articles/how-to-build-a-blockchain-app</a:t>
            </a:r>
          </a:p>
          <a:p>
            <a:pPr marL="457200" lvl="0" indent="-300037" algn="l" rtl="0">
              <a:lnSpc>
                <a:spcPct val="150000"/>
              </a:lnSpc>
              <a:spcBef>
                <a:spcPts val="0"/>
              </a:spcBef>
              <a:spcAft>
                <a:spcPts val="0"/>
              </a:spcAft>
              <a:buSzPct val="100000"/>
              <a:buChar char="●"/>
            </a:pPr>
            <a:r>
              <a:rPr lang="en-US" sz="1200" dirty="0" err="1"/>
              <a:t>CryptoRelief</a:t>
            </a:r>
            <a:r>
              <a:rPr lang="en-US" sz="1200" dirty="0"/>
              <a:t> platform: https://cryptorelief.in</a:t>
            </a:r>
          </a:p>
          <a:p>
            <a:pPr marL="457200" lvl="0" indent="-300037" algn="l" rtl="0">
              <a:lnSpc>
                <a:spcPct val="150000"/>
              </a:lnSpc>
              <a:spcBef>
                <a:spcPts val="0"/>
              </a:spcBef>
              <a:spcAft>
                <a:spcPts val="0"/>
              </a:spcAft>
              <a:buSzPct val="100000"/>
              <a:buChar char="●"/>
            </a:pPr>
            <a:r>
              <a:rPr lang="en-US" sz="1200" dirty="0"/>
              <a:t>Next JS Documentation: https://nextjs.org/</a:t>
            </a:r>
          </a:p>
          <a:p>
            <a:pPr marL="457200" lvl="0" indent="-300037" algn="l" rtl="0">
              <a:lnSpc>
                <a:spcPct val="150000"/>
              </a:lnSpc>
              <a:spcBef>
                <a:spcPts val="0"/>
              </a:spcBef>
              <a:spcAft>
                <a:spcPts val="0"/>
              </a:spcAft>
              <a:buSzPct val="100000"/>
              <a:buChar char="●"/>
            </a:pPr>
            <a:r>
              <a:rPr lang="en-US" sz="1200" dirty="0"/>
              <a:t>Learning Solidity Language: https://cryptozombies.io/</a:t>
            </a:r>
          </a:p>
          <a:p>
            <a:pPr marL="457200" lvl="0" indent="-300037" algn="l" rtl="0">
              <a:lnSpc>
                <a:spcPct val="150000"/>
              </a:lnSpc>
              <a:spcBef>
                <a:spcPts val="0"/>
              </a:spcBef>
              <a:spcAft>
                <a:spcPts val="0"/>
              </a:spcAft>
              <a:buSzPct val="100000"/>
              <a:buChar char="●"/>
            </a:pPr>
            <a:r>
              <a:rPr lang="en-US" sz="1200" dirty="0"/>
              <a:t>web3.js - Ethereum JavaScript API: https://web3js.readthedocs.io/en/v1.3.4/</a:t>
            </a:r>
          </a:p>
          <a:p>
            <a:pPr marL="457200" lvl="0" indent="-300037" algn="l" rtl="0">
              <a:lnSpc>
                <a:spcPct val="150000"/>
              </a:lnSpc>
              <a:spcBef>
                <a:spcPts val="0"/>
              </a:spcBef>
              <a:spcAft>
                <a:spcPts val="0"/>
              </a:spcAft>
              <a:buSzPct val="100000"/>
              <a:buChar char="●"/>
            </a:pPr>
            <a:r>
              <a:rPr lang="en-US" sz="1200" dirty="0"/>
              <a:t>How data is stored in Ethereum Blockchain: https://laurentsenta.com/articles/storage-and-dapps-on-ethereum-blockchain/</a:t>
            </a:r>
          </a:p>
          <a:p>
            <a:pPr marL="457200" lvl="0" indent="-300037" algn="l" rtl="0">
              <a:lnSpc>
                <a:spcPct val="150000"/>
              </a:lnSpc>
              <a:spcBef>
                <a:spcPts val="0"/>
              </a:spcBef>
              <a:spcAft>
                <a:spcPts val="0"/>
              </a:spcAft>
              <a:buSzPct val="100000"/>
              <a:buChar char="●"/>
            </a:pPr>
            <a:r>
              <a:rPr lang="en-US" sz="1200" dirty="0" err="1"/>
              <a:t>Metamask</a:t>
            </a:r>
            <a:r>
              <a:rPr lang="en-US" sz="1200" dirty="0"/>
              <a:t> Ethereum Wallet : https://metamask.io/ </a:t>
            </a:r>
          </a:p>
          <a:p>
            <a:pPr marL="457200" lvl="0" indent="-300037" algn="l" rtl="0">
              <a:lnSpc>
                <a:spcPct val="150000"/>
              </a:lnSpc>
              <a:spcBef>
                <a:spcPts val="0"/>
              </a:spcBef>
              <a:spcAft>
                <a:spcPts val="0"/>
              </a:spcAft>
              <a:buSzPct val="100000"/>
              <a:buChar char="●"/>
            </a:pPr>
            <a:endParaRPr lang="en-US" sz="1200" dirty="0"/>
          </a:p>
        </p:txBody>
      </p:sp>
    </p:spTree>
    <p:extLst>
      <p:ext uri="{BB962C8B-B14F-4D97-AF65-F5344CB8AC3E}">
        <p14:creationId xmlns:p14="http://schemas.microsoft.com/office/powerpoint/2010/main" val="48920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8"/>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32"/>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txBox="1">
            <a:spLocks noGrp="1"/>
          </p:cNvSpPr>
          <p:nvPr>
            <p:ph type="title"/>
          </p:nvPr>
        </p:nvSpPr>
        <p:spPr>
          <a:xfrm>
            <a:off x="-88050" y="2006550"/>
            <a:ext cx="5010900" cy="1877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Introduction</a:t>
            </a:r>
            <a:endParaRPr/>
          </a:p>
        </p:txBody>
      </p:sp>
      <p:sp>
        <p:nvSpPr>
          <p:cNvPr id="1014" name="Google Shape;1014;p32"/>
          <p:cNvSpPr txBox="1">
            <a:spLocks noGrp="1"/>
          </p:cNvSpPr>
          <p:nvPr>
            <p:ph type="title" idx="2"/>
          </p:nvPr>
        </p:nvSpPr>
        <p:spPr>
          <a:xfrm>
            <a:off x="720000" y="1799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015" name="Google Shape;1015;p32"/>
          <p:cNvSpPr txBox="1">
            <a:spLocks noGrp="1"/>
          </p:cNvSpPr>
          <p:nvPr>
            <p:ph type="subTitle" idx="1"/>
          </p:nvPr>
        </p:nvSpPr>
        <p:spPr>
          <a:xfrm>
            <a:off x="5096513" y="2141500"/>
            <a:ext cx="3327000" cy="10158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Problem Statement and Necessity.</a:t>
            </a:r>
            <a:endParaRPr/>
          </a:p>
          <a:p>
            <a:pPr marL="457200" lvl="0" indent="-342900" algn="l" rtl="0">
              <a:spcBef>
                <a:spcPts val="0"/>
              </a:spcBef>
              <a:spcAft>
                <a:spcPts val="0"/>
              </a:spcAft>
              <a:buSzPts val="1800"/>
              <a:buChar char="●"/>
            </a:pPr>
            <a:r>
              <a:rPr lang="en"/>
              <a:t>Feasibility</a:t>
            </a:r>
            <a:endParaRPr/>
          </a:p>
        </p:txBody>
      </p:sp>
      <p:cxnSp>
        <p:nvCxnSpPr>
          <p:cNvPr id="1016" name="Google Shape;1016;p32"/>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33"/>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22" name="Google Shape;1022;p33"/>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Crowdfunding is one of the most popular ways to raise funds for any project, cause or for helping any individual in need. With the onset of Covid we have seen a rise in Crowdfunding activities across the globe which includes small campaigns to help people get oxygen and medical help to large funds such as PM Cares.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34"/>
          <p:cNvSpPr/>
          <p:nvPr/>
        </p:nvSpPr>
        <p:spPr>
          <a:xfrm>
            <a:off x="405780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741650"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1373938" y="1828275"/>
            <a:ext cx="1028400" cy="1028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Major Problems</a:t>
            </a:r>
            <a:endParaRPr/>
          </a:p>
        </p:txBody>
      </p:sp>
      <p:sp>
        <p:nvSpPr>
          <p:cNvPr id="1031" name="Google Shape;1031;p3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Security</a:t>
            </a:r>
            <a:endParaRPr/>
          </a:p>
        </p:txBody>
      </p:sp>
      <p:sp>
        <p:nvSpPr>
          <p:cNvPr id="1032" name="Google Shape;1032;p34"/>
          <p:cNvSpPr txBox="1">
            <a:spLocks noGrp="1"/>
          </p:cNvSpPr>
          <p:nvPr>
            <p:ph type="title" idx="3"/>
          </p:nvPr>
        </p:nvSpPr>
        <p:spPr>
          <a:xfrm>
            <a:off x="3403799" y="2994484"/>
            <a:ext cx="2388947" cy="1293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Transparency &amp; </a:t>
            </a:r>
            <a:endParaRPr dirty="0"/>
          </a:p>
          <a:p>
            <a:pPr marL="0" lvl="0" indent="0" algn="ctr" rtl="0">
              <a:spcBef>
                <a:spcPts val="0"/>
              </a:spcBef>
              <a:spcAft>
                <a:spcPts val="0"/>
              </a:spcAft>
              <a:buNone/>
            </a:pPr>
            <a:r>
              <a:rPr lang="en" dirty="0"/>
              <a:t>Anti-Fraud</a:t>
            </a:r>
            <a:endParaRPr dirty="0"/>
          </a:p>
        </p:txBody>
      </p:sp>
      <p:sp>
        <p:nvSpPr>
          <p:cNvPr id="1033" name="Google Shape;1033;p34"/>
          <p:cNvSpPr txBox="1">
            <a:spLocks noGrp="1"/>
          </p:cNvSpPr>
          <p:nvPr>
            <p:ph type="title" idx="5"/>
          </p:nvPr>
        </p:nvSpPr>
        <p:spPr>
          <a:xfrm>
            <a:off x="6087600" y="2994484"/>
            <a:ext cx="2336400" cy="9234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Global Contribution</a:t>
            </a:r>
            <a:endParaRPr/>
          </a:p>
        </p:txBody>
      </p:sp>
      <p:grpSp>
        <p:nvGrpSpPr>
          <p:cNvPr id="1034" name="Google Shape;1034;p34"/>
          <p:cNvGrpSpPr/>
          <p:nvPr/>
        </p:nvGrpSpPr>
        <p:grpSpPr>
          <a:xfrm>
            <a:off x="1721360" y="2188836"/>
            <a:ext cx="333585" cy="307287"/>
            <a:chOff x="2682350" y="2643425"/>
            <a:chExt cx="473775" cy="436425"/>
          </a:xfrm>
        </p:grpSpPr>
        <p:sp>
          <p:nvSpPr>
            <p:cNvPr id="1035" name="Google Shape;1035;p3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6" name="Google Shape;1036;p3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7" name="Google Shape;1037;p3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8" name="Google Shape;1038;p3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9" name="Google Shape;1039;p3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0" name="Google Shape;1040;p3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3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2" name="Google Shape;1042;p34"/>
          <p:cNvGrpSpPr/>
          <p:nvPr/>
        </p:nvGrpSpPr>
        <p:grpSpPr>
          <a:xfrm>
            <a:off x="4401554" y="2253023"/>
            <a:ext cx="340890" cy="178912"/>
            <a:chOff x="2084325" y="363300"/>
            <a:chExt cx="484150" cy="254100"/>
          </a:xfrm>
        </p:grpSpPr>
        <p:sp>
          <p:nvSpPr>
            <p:cNvPr id="1043" name="Google Shape;1043;p3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3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5" name="Google Shape;1045;p34"/>
          <p:cNvGrpSpPr/>
          <p:nvPr/>
        </p:nvGrpSpPr>
        <p:grpSpPr>
          <a:xfrm>
            <a:off x="7078514" y="2164694"/>
            <a:ext cx="354586" cy="355557"/>
            <a:chOff x="-33645475" y="3944800"/>
            <a:chExt cx="292225" cy="293025"/>
          </a:xfrm>
        </p:grpSpPr>
        <p:sp>
          <p:nvSpPr>
            <p:cNvPr id="1046" name="Google Shape;1046;p3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35"/>
          <p:cNvSpPr txBox="1">
            <a:spLocks noGrp="1"/>
          </p:cNvSpPr>
          <p:nvPr>
            <p:ph type="subTitle" idx="1"/>
          </p:nvPr>
        </p:nvSpPr>
        <p:spPr>
          <a:xfrm>
            <a:off x="1931900" y="259725"/>
            <a:ext cx="5151600" cy="1477500"/>
          </a:xfrm>
          <a:prstGeom prst="rect">
            <a:avLst/>
          </a:prstGeom>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
              <a:t>We were highly inspired by the Indian Crypto Community ( </a:t>
            </a:r>
            <a:r>
              <a:rPr lang="en" u="sng">
                <a:solidFill>
                  <a:schemeClr val="hlink"/>
                </a:solidFill>
                <a:hlinkClick r:id="rId3"/>
              </a:rPr>
              <a:t>www.cryptorelief.in</a:t>
            </a:r>
            <a:r>
              <a:rPr lang="en"/>
              <a:t> ) which raised </a:t>
            </a:r>
            <a:endParaRPr/>
          </a:p>
          <a:p>
            <a:pPr marL="0" lvl="0" indent="0" algn="ctr" rtl="0">
              <a:spcBef>
                <a:spcPts val="0"/>
              </a:spcBef>
              <a:spcAft>
                <a:spcPts val="0"/>
              </a:spcAft>
              <a:buNone/>
            </a:pPr>
            <a:r>
              <a:rPr lang="en"/>
              <a:t>~1 billion dollars for Covid Relief in India and how transparent they were during the entire process.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1061" name="Google Shape;1061;p35"/>
          <p:cNvPicPr preferRelativeResize="0"/>
          <p:nvPr/>
        </p:nvPicPr>
        <p:blipFill>
          <a:blip r:embed="rId4">
            <a:alphaModFix/>
          </a:blip>
          <a:stretch>
            <a:fillRect/>
          </a:stretch>
        </p:blipFill>
        <p:spPr>
          <a:xfrm>
            <a:off x="1831788" y="1598500"/>
            <a:ext cx="5480433" cy="310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6"/>
          <p:cNvSpPr txBox="1">
            <a:spLocks noGrp="1"/>
          </p:cNvSpPr>
          <p:nvPr>
            <p:ph type="title"/>
          </p:nvPr>
        </p:nvSpPr>
        <p:spPr>
          <a:xfrm>
            <a:off x="415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Feasibility: Technical &amp; Non-Technical</a:t>
            </a:r>
            <a:endParaRPr/>
          </a:p>
        </p:txBody>
      </p:sp>
      <p:sp>
        <p:nvSpPr>
          <p:cNvPr id="1067" name="Google Shape;1067;p36"/>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Technical</a:t>
            </a:r>
            <a:endParaRPr/>
          </a:p>
        </p:txBody>
      </p:sp>
      <p:sp>
        <p:nvSpPr>
          <p:cNvPr id="1068" name="Google Shape;1068;p36"/>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Social</a:t>
            </a:r>
            <a:endParaRPr/>
          </a:p>
        </p:txBody>
      </p:sp>
      <p:sp>
        <p:nvSpPr>
          <p:cNvPr id="1069" name="Google Shape;1069;p36"/>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rmAutofit fontScale="55000" lnSpcReduction="20000"/>
          </a:bodyPr>
          <a:lstStyle/>
          <a:p>
            <a:pPr marL="457200" lvl="0" indent="-291465" algn="l" rtl="0">
              <a:lnSpc>
                <a:spcPct val="150000"/>
              </a:lnSpc>
              <a:spcBef>
                <a:spcPts val="0"/>
              </a:spcBef>
              <a:spcAft>
                <a:spcPts val="0"/>
              </a:spcAft>
              <a:buSzPct val="100000"/>
              <a:buChar char="●"/>
            </a:pPr>
            <a:r>
              <a:rPr lang="en" dirty="0"/>
              <a:t>It is to be a ReactJS based application, which will be supported by any web browser.</a:t>
            </a:r>
            <a:endParaRPr dirty="0"/>
          </a:p>
          <a:p>
            <a:pPr marL="457200" lvl="0" indent="-291465" algn="l" rtl="0">
              <a:lnSpc>
                <a:spcPct val="150000"/>
              </a:lnSpc>
              <a:spcBef>
                <a:spcPts val="0"/>
              </a:spcBef>
              <a:spcAft>
                <a:spcPts val="0"/>
              </a:spcAft>
              <a:buSzPct val="100000"/>
              <a:buChar char="●"/>
            </a:pPr>
            <a:r>
              <a:rPr lang="en" dirty="0"/>
              <a:t>Internet connectivity will be required.</a:t>
            </a:r>
            <a:endParaRPr dirty="0"/>
          </a:p>
          <a:p>
            <a:pPr marL="457200" lvl="0" indent="-291465" algn="l" rtl="0">
              <a:lnSpc>
                <a:spcPct val="150000"/>
              </a:lnSpc>
              <a:spcBef>
                <a:spcPts val="0"/>
              </a:spcBef>
              <a:spcAft>
                <a:spcPts val="0"/>
              </a:spcAft>
              <a:buSzPct val="100000"/>
              <a:buChar char="●"/>
            </a:pPr>
            <a:r>
              <a:rPr lang="en" dirty="0"/>
              <a:t>Users will require ‘Metamask’ browser extension to sign transactions.</a:t>
            </a:r>
            <a:endParaRPr dirty="0"/>
          </a:p>
        </p:txBody>
      </p:sp>
      <p:sp>
        <p:nvSpPr>
          <p:cNvPr id="1070" name="Google Shape;1070;p36"/>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457200" lvl="0" indent="-300037" algn="l" rtl="0">
              <a:spcBef>
                <a:spcPts val="0"/>
              </a:spcBef>
              <a:spcAft>
                <a:spcPts val="0"/>
              </a:spcAft>
              <a:buSzPct val="100000"/>
              <a:buChar char="●"/>
            </a:pPr>
            <a:r>
              <a:rPr lang="en" sz="1100" dirty="0"/>
              <a:t>Crowdfunding over the years has helped people but has also seen heavy frauds in the name of Crowdfunding. With Betterfund we want to bring transparency to the process of crowdfunding and build trust among people to contribute to all the causes.</a:t>
            </a:r>
            <a:endParaRPr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7"/>
          <p:cNvSpPr txBox="1">
            <a:spLocks noGrp="1"/>
          </p:cNvSpPr>
          <p:nvPr>
            <p:ph type="title"/>
          </p:nvPr>
        </p:nvSpPr>
        <p:spPr>
          <a:xfrm>
            <a:off x="235925" y="481325"/>
            <a:ext cx="7509600" cy="48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Feasibility: Technical &amp; Non-Technical</a:t>
            </a:r>
            <a:endParaRPr/>
          </a:p>
        </p:txBody>
      </p:sp>
      <p:sp>
        <p:nvSpPr>
          <p:cNvPr id="1076" name="Google Shape;1076;p37"/>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Economic</a:t>
            </a:r>
            <a:endParaRPr/>
          </a:p>
        </p:txBody>
      </p:sp>
      <p:sp>
        <p:nvSpPr>
          <p:cNvPr id="1077" name="Google Shape;1077;p37"/>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Scope</a:t>
            </a:r>
            <a:endParaRPr/>
          </a:p>
        </p:txBody>
      </p:sp>
      <p:sp>
        <p:nvSpPr>
          <p:cNvPr id="1078" name="Google Shape;1078;p37"/>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rmAutofit fontScale="62500" lnSpcReduction="20000"/>
          </a:bodyPr>
          <a:lstStyle/>
          <a:p>
            <a:pPr marL="457200" lvl="0" indent="-300037" algn="l" rtl="0">
              <a:lnSpc>
                <a:spcPct val="150000"/>
              </a:lnSpc>
              <a:spcBef>
                <a:spcPts val="0"/>
              </a:spcBef>
              <a:spcAft>
                <a:spcPts val="0"/>
              </a:spcAft>
              <a:buSzPct val="100000"/>
              <a:buChar char="●"/>
            </a:pPr>
            <a:r>
              <a:rPr lang="en" dirty="0"/>
              <a:t>Given the Ethereum Blockchain provides us with most of the security features, the development does not require much cost.</a:t>
            </a:r>
            <a:endParaRPr dirty="0"/>
          </a:p>
          <a:p>
            <a:pPr marL="457200" lvl="0" indent="-300037" algn="l" rtl="0">
              <a:lnSpc>
                <a:spcPct val="150000"/>
              </a:lnSpc>
              <a:spcBef>
                <a:spcPts val="0"/>
              </a:spcBef>
              <a:spcAft>
                <a:spcPts val="0"/>
              </a:spcAft>
              <a:buSzPct val="100000"/>
              <a:buChar char="●"/>
            </a:pPr>
            <a:r>
              <a:rPr lang="en" dirty="0"/>
              <a:t>The only cost would be the server cost of the deployed application.</a:t>
            </a:r>
            <a:endParaRPr dirty="0"/>
          </a:p>
        </p:txBody>
      </p:sp>
      <p:sp>
        <p:nvSpPr>
          <p:cNvPr id="1079" name="Google Shape;1079;p37"/>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100" dirty="0"/>
              <a:t>With </a:t>
            </a:r>
            <a:r>
              <a:rPr lang="en-IN" sz="1100" dirty="0" err="1"/>
              <a:t>CrowdFunding</a:t>
            </a:r>
            <a:r>
              <a:rPr lang="en-IN" sz="1100" dirty="0"/>
              <a:t> App</a:t>
            </a:r>
            <a:r>
              <a:rPr lang="en" sz="1100" dirty="0"/>
              <a:t> we aim to make the crowdfunding process transparent, anti-fraudulent and secure.</a:t>
            </a:r>
            <a:endParaRPr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8"/>
          <p:cNvSpPr/>
          <p:nvPr/>
        </p:nvSpPr>
        <p:spPr>
          <a:xfrm>
            <a:off x="3524018" y="2106868"/>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txBox="1">
            <a:spLocks noGrp="1"/>
          </p:cNvSpPr>
          <p:nvPr>
            <p:ph type="title"/>
          </p:nvPr>
        </p:nvSpPr>
        <p:spPr>
          <a:xfrm>
            <a:off x="-164250" y="2387550"/>
            <a:ext cx="5010900" cy="1877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Proposed</a:t>
            </a:r>
            <a:endParaRPr/>
          </a:p>
          <a:p>
            <a:pPr marL="0" lvl="0" indent="0" algn="r" rtl="0">
              <a:spcBef>
                <a:spcPts val="0"/>
              </a:spcBef>
              <a:spcAft>
                <a:spcPts val="0"/>
              </a:spcAft>
              <a:buNone/>
            </a:pPr>
            <a:r>
              <a:rPr lang="en"/>
              <a:t>Solution</a:t>
            </a:r>
            <a:endParaRPr/>
          </a:p>
        </p:txBody>
      </p:sp>
      <p:sp>
        <p:nvSpPr>
          <p:cNvPr id="1086" name="Google Shape;1086;p38"/>
          <p:cNvSpPr txBox="1">
            <a:spLocks noGrp="1"/>
          </p:cNvSpPr>
          <p:nvPr>
            <p:ph type="title" idx="2"/>
          </p:nvPr>
        </p:nvSpPr>
        <p:spPr>
          <a:xfrm>
            <a:off x="720000" y="1799269"/>
            <a:ext cx="3852000" cy="77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87" name="Google Shape;1087;p38"/>
          <p:cNvSpPr txBox="1">
            <a:spLocks noGrp="1"/>
          </p:cNvSpPr>
          <p:nvPr>
            <p:ph type="subTitle" idx="1"/>
          </p:nvPr>
        </p:nvSpPr>
        <p:spPr>
          <a:xfrm>
            <a:off x="5096513" y="2141500"/>
            <a:ext cx="3327000" cy="7389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a:t>Identifying Stakeholders </a:t>
            </a:r>
            <a:endParaRPr/>
          </a:p>
          <a:p>
            <a:pPr marL="457200" lvl="0" indent="-342900" algn="l" rtl="0">
              <a:spcBef>
                <a:spcPts val="0"/>
              </a:spcBef>
              <a:spcAft>
                <a:spcPts val="0"/>
              </a:spcAft>
              <a:buSzPts val="1800"/>
              <a:buChar char="●"/>
            </a:pPr>
            <a:r>
              <a:rPr lang="en"/>
              <a:t>Detailed Solution</a:t>
            </a:r>
            <a:endParaRPr/>
          </a:p>
        </p:txBody>
      </p:sp>
      <p:cxnSp>
        <p:nvCxnSpPr>
          <p:cNvPr id="1088" name="Google Shape;1088;p38"/>
          <p:cNvCxnSpPr/>
          <p:nvPr/>
        </p:nvCxnSpPr>
        <p:spPr>
          <a:xfrm>
            <a:off x="4834500" y="1800518"/>
            <a:ext cx="2700" cy="15075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E6FFFA"/>
      </a:accent1>
      <a:accent2>
        <a:srgbClr val="38B2AC"/>
      </a:accent2>
      <a:accent3>
        <a:srgbClr val="F4FFFF"/>
      </a:accent3>
      <a:accent4>
        <a:srgbClr val="FFFFFF"/>
      </a:accent4>
      <a:accent5>
        <a:srgbClr val="E6FFFA"/>
      </a:accent5>
      <a:accent6>
        <a:srgbClr val="38B2A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1141</Words>
  <Application>Microsoft Office PowerPoint</Application>
  <PresentationFormat>On-screen Show (16:9)</PresentationFormat>
  <Paragraphs>136</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Roboto Slab Light</vt:lpstr>
      <vt:lpstr>Arial</vt:lpstr>
      <vt:lpstr>Questrial</vt:lpstr>
      <vt:lpstr>Bebas Neue</vt:lpstr>
      <vt:lpstr>Paytone One</vt:lpstr>
      <vt:lpstr>Minimalist Thesis Defense by Slidesgo</vt:lpstr>
      <vt:lpstr>CrowdFunding</vt:lpstr>
      <vt:lpstr>Introduction</vt:lpstr>
      <vt:lpstr>Introduction</vt:lpstr>
      <vt:lpstr>Introduction</vt:lpstr>
      <vt:lpstr>Major Problems</vt:lpstr>
      <vt:lpstr>PowerPoint Presentation</vt:lpstr>
      <vt:lpstr>Feasibility: Technical &amp; Non-Technical</vt:lpstr>
      <vt:lpstr>Feasibility: Technical &amp; Non-Technical</vt:lpstr>
      <vt:lpstr>Proposed Solution</vt:lpstr>
      <vt:lpstr>Identifying stakeholders</vt:lpstr>
      <vt:lpstr>Detailed Solution</vt:lpstr>
      <vt:lpstr>Following are the proposed features</vt:lpstr>
      <vt:lpstr>Feature-1</vt:lpstr>
      <vt:lpstr>Feature-2</vt:lpstr>
      <vt:lpstr>Feature-3</vt:lpstr>
      <vt:lpstr>Technical Analysis</vt:lpstr>
      <vt:lpstr>UML Diagram</vt:lpstr>
      <vt:lpstr>Tech Stack Analysis</vt:lpstr>
      <vt:lpstr>Tech Stack Analysis</vt:lpstr>
      <vt:lpstr>Tech Stack Analysis</vt:lpstr>
      <vt:lpstr>Prototype Presentation</vt:lpstr>
      <vt:lpstr>Connect Wallet</vt:lpstr>
      <vt:lpstr>Creating a Campaign</vt:lpstr>
      <vt:lpstr>Contributing to a Campaign </vt:lpstr>
      <vt:lpstr>Making  Withdrawal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CrowdFunding</dc:title>
  <dc:creator>gaurav raghav</dc:creator>
  <cp:lastModifiedBy>AJAY SINGH DHILLON</cp:lastModifiedBy>
  <cp:revision>8</cp:revision>
  <dcterms:modified xsi:type="dcterms:W3CDTF">2023-01-09T06:41:32Z</dcterms:modified>
</cp:coreProperties>
</file>